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430" r:id="rId2"/>
    <p:sldId id="452" r:id="rId3"/>
    <p:sldId id="431" r:id="rId4"/>
    <p:sldId id="432" r:id="rId5"/>
    <p:sldId id="433" r:id="rId6"/>
    <p:sldId id="434" r:id="rId7"/>
    <p:sldId id="435" r:id="rId8"/>
    <p:sldId id="436" r:id="rId9"/>
    <p:sldId id="437" r:id="rId10"/>
    <p:sldId id="438" r:id="rId11"/>
    <p:sldId id="439" r:id="rId12"/>
    <p:sldId id="440" r:id="rId13"/>
    <p:sldId id="441" r:id="rId14"/>
    <p:sldId id="442" r:id="rId15"/>
    <p:sldId id="443" r:id="rId16"/>
    <p:sldId id="444" r:id="rId17"/>
    <p:sldId id="445" r:id="rId18"/>
    <p:sldId id="446" r:id="rId19"/>
    <p:sldId id="447" r:id="rId20"/>
    <p:sldId id="448" r:id="rId21"/>
    <p:sldId id="449" r:id="rId22"/>
    <p:sldId id="450" r:id="rId23"/>
    <p:sldId id="451" r:id="rId24"/>
    <p:sldId id="458" r:id="rId25"/>
    <p:sldId id="453" r:id="rId26"/>
    <p:sldId id="454" r:id="rId27"/>
    <p:sldId id="455" r:id="rId28"/>
    <p:sldId id="456" r:id="rId29"/>
    <p:sldId id="457" r:id="rId30"/>
    <p:sldId id="459"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7A8D98-6941-4A5B-8882-226E826E30D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6CD0E566-C9A8-4327-A95C-CC4544F7C7B0}">
      <dgm:prSet phldrT="[Texte]"/>
      <dgm:spPr/>
      <dgm:t>
        <a:bodyPr/>
        <a:lstStyle/>
        <a:p>
          <a:r>
            <a:rPr lang="fr-FR" dirty="0" smtClean="0"/>
            <a:t>Contrôle interne ou administratif</a:t>
          </a:r>
          <a:endParaRPr lang="fr-FR" dirty="0"/>
        </a:p>
      </dgm:t>
    </dgm:pt>
    <dgm:pt modelId="{01D9C5DA-A22C-41BC-B5E5-51DBE5C964A4}" type="parTrans" cxnId="{EFDDD435-D6D5-4B6A-876F-E44E72D9C39B}">
      <dgm:prSet/>
      <dgm:spPr/>
      <dgm:t>
        <a:bodyPr/>
        <a:lstStyle/>
        <a:p>
          <a:endParaRPr lang="fr-FR"/>
        </a:p>
      </dgm:t>
    </dgm:pt>
    <dgm:pt modelId="{821FD816-5BC8-47A8-9CD7-F87C0AF91386}" type="sibTrans" cxnId="{EFDDD435-D6D5-4B6A-876F-E44E72D9C39B}">
      <dgm:prSet/>
      <dgm:spPr/>
      <dgm:t>
        <a:bodyPr/>
        <a:lstStyle/>
        <a:p>
          <a:endParaRPr lang="fr-FR"/>
        </a:p>
      </dgm:t>
    </dgm:pt>
    <dgm:pt modelId="{2EACFFD2-D88A-4010-9D25-B5A01FA70B36}">
      <dgm:prSet phldrT="[Texte]"/>
      <dgm:spPr/>
      <dgm:t>
        <a:bodyPr/>
        <a:lstStyle/>
        <a:p>
          <a:r>
            <a:rPr lang="fr-FR" dirty="0" smtClean="0"/>
            <a:t>Contrôle juridictionnel</a:t>
          </a:r>
          <a:endParaRPr lang="fr-FR" dirty="0"/>
        </a:p>
      </dgm:t>
    </dgm:pt>
    <dgm:pt modelId="{03FE1221-49EC-4CE5-8445-A971E7B4EBF8}" type="parTrans" cxnId="{ECC0AA38-8A14-4208-842F-0C05C89651D6}">
      <dgm:prSet/>
      <dgm:spPr/>
      <dgm:t>
        <a:bodyPr/>
        <a:lstStyle/>
        <a:p>
          <a:endParaRPr lang="fr-FR"/>
        </a:p>
      </dgm:t>
    </dgm:pt>
    <dgm:pt modelId="{9393E7D9-9511-42C9-8517-9BCE4506159E}" type="sibTrans" cxnId="{ECC0AA38-8A14-4208-842F-0C05C89651D6}">
      <dgm:prSet/>
      <dgm:spPr/>
      <dgm:t>
        <a:bodyPr/>
        <a:lstStyle/>
        <a:p>
          <a:endParaRPr lang="fr-FR"/>
        </a:p>
      </dgm:t>
    </dgm:pt>
    <dgm:pt modelId="{A676FFE6-59B1-4F53-9324-69088C3963BB}">
      <dgm:prSet phldrT="[Texte]"/>
      <dgm:spPr/>
      <dgm:t>
        <a:bodyPr/>
        <a:lstStyle/>
        <a:p>
          <a:r>
            <a:rPr lang="fr-FR" dirty="0" smtClean="0"/>
            <a:t>Contrôle parlementaire</a:t>
          </a:r>
          <a:endParaRPr lang="fr-FR" dirty="0"/>
        </a:p>
      </dgm:t>
    </dgm:pt>
    <dgm:pt modelId="{C8618F91-73EC-40FE-9FCD-42819A6B4C60}" type="parTrans" cxnId="{95410323-8BDE-44FE-9D6A-70FA3436C63A}">
      <dgm:prSet/>
      <dgm:spPr/>
      <dgm:t>
        <a:bodyPr/>
        <a:lstStyle/>
        <a:p>
          <a:endParaRPr lang="fr-FR"/>
        </a:p>
      </dgm:t>
    </dgm:pt>
    <dgm:pt modelId="{677F6471-7395-486D-8430-75466B0438BD}" type="sibTrans" cxnId="{95410323-8BDE-44FE-9D6A-70FA3436C63A}">
      <dgm:prSet/>
      <dgm:spPr/>
      <dgm:t>
        <a:bodyPr/>
        <a:lstStyle/>
        <a:p>
          <a:endParaRPr lang="fr-FR"/>
        </a:p>
      </dgm:t>
    </dgm:pt>
    <dgm:pt modelId="{28F85027-633F-47ED-8E93-1094AAFFD29D}" type="pres">
      <dgm:prSet presAssocID="{717A8D98-6941-4A5B-8882-226E826E30D3}" presName="linear" presStyleCnt="0">
        <dgm:presLayoutVars>
          <dgm:dir/>
          <dgm:animLvl val="lvl"/>
          <dgm:resizeHandles val="exact"/>
        </dgm:presLayoutVars>
      </dgm:prSet>
      <dgm:spPr/>
      <dgm:t>
        <a:bodyPr/>
        <a:lstStyle/>
        <a:p>
          <a:endParaRPr lang="fr-FR"/>
        </a:p>
      </dgm:t>
    </dgm:pt>
    <dgm:pt modelId="{8D8879D1-2215-42B0-96A3-495FC1930C5C}" type="pres">
      <dgm:prSet presAssocID="{6CD0E566-C9A8-4327-A95C-CC4544F7C7B0}" presName="parentLin" presStyleCnt="0"/>
      <dgm:spPr/>
    </dgm:pt>
    <dgm:pt modelId="{01731761-4CB2-41C2-8CAF-E84DCC39C4C3}" type="pres">
      <dgm:prSet presAssocID="{6CD0E566-C9A8-4327-A95C-CC4544F7C7B0}" presName="parentLeftMargin" presStyleLbl="node1" presStyleIdx="0" presStyleCnt="3"/>
      <dgm:spPr/>
      <dgm:t>
        <a:bodyPr/>
        <a:lstStyle/>
        <a:p>
          <a:endParaRPr lang="fr-FR"/>
        </a:p>
      </dgm:t>
    </dgm:pt>
    <dgm:pt modelId="{B37D4265-5CE6-4A82-A31A-1111ADD50AA5}" type="pres">
      <dgm:prSet presAssocID="{6CD0E566-C9A8-4327-A95C-CC4544F7C7B0}" presName="parentText" presStyleLbl="node1" presStyleIdx="0" presStyleCnt="3">
        <dgm:presLayoutVars>
          <dgm:chMax val="0"/>
          <dgm:bulletEnabled val="1"/>
        </dgm:presLayoutVars>
      </dgm:prSet>
      <dgm:spPr/>
      <dgm:t>
        <a:bodyPr/>
        <a:lstStyle/>
        <a:p>
          <a:endParaRPr lang="fr-FR"/>
        </a:p>
      </dgm:t>
    </dgm:pt>
    <dgm:pt modelId="{AFDC5252-2D7E-4D87-84D7-3DF74E404E77}" type="pres">
      <dgm:prSet presAssocID="{6CD0E566-C9A8-4327-A95C-CC4544F7C7B0}" presName="negativeSpace" presStyleCnt="0"/>
      <dgm:spPr/>
    </dgm:pt>
    <dgm:pt modelId="{ADE2074C-0767-4261-BCB0-3D5C2B6965AE}" type="pres">
      <dgm:prSet presAssocID="{6CD0E566-C9A8-4327-A95C-CC4544F7C7B0}" presName="childText" presStyleLbl="conFgAcc1" presStyleIdx="0" presStyleCnt="3">
        <dgm:presLayoutVars>
          <dgm:bulletEnabled val="1"/>
        </dgm:presLayoutVars>
      </dgm:prSet>
      <dgm:spPr/>
    </dgm:pt>
    <dgm:pt modelId="{1E9E4EA9-FF37-433E-86F7-0B27702450D9}" type="pres">
      <dgm:prSet presAssocID="{821FD816-5BC8-47A8-9CD7-F87C0AF91386}" presName="spaceBetweenRectangles" presStyleCnt="0"/>
      <dgm:spPr/>
    </dgm:pt>
    <dgm:pt modelId="{1D5D3A22-1785-491E-BDA1-DF4D9739B14F}" type="pres">
      <dgm:prSet presAssocID="{2EACFFD2-D88A-4010-9D25-B5A01FA70B36}" presName="parentLin" presStyleCnt="0"/>
      <dgm:spPr/>
    </dgm:pt>
    <dgm:pt modelId="{7013D0D8-A261-44EB-AEDF-09892B3E77C9}" type="pres">
      <dgm:prSet presAssocID="{2EACFFD2-D88A-4010-9D25-B5A01FA70B36}" presName="parentLeftMargin" presStyleLbl="node1" presStyleIdx="0" presStyleCnt="3"/>
      <dgm:spPr/>
      <dgm:t>
        <a:bodyPr/>
        <a:lstStyle/>
        <a:p>
          <a:endParaRPr lang="fr-FR"/>
        </a:p>
      </dgm:t>
    </dgm:pt>
    <dgm:pt modelId="{973D20BF-CEA6-49FF-98F2-E00C91A48A2F}" type="pres">
      <dgm:prSet presAssocID="{2EACFFD2-D88A-4010-9D25-B5A01FA70B36}" presName="parentText" presStyleLbl="node1" presStyleIdx="1" presStyleCnt="3">
        <dgm:presLayoutVars>
          <dgm:chMax val="0"/>
          <dgm:bulletEnabled val="1"/>
        </dgm:presLayoutVars>
      </dgm:prSet>
      <dgm:spPr/>
      <dgm:t>
        <a:bodyPr/>
        <a:lstStyle/>
        <a:p>
          <a:endParaRPr lang="fr-FR"/>
        </a:p>
      </dgm:t>
    </dgm:pt>
    <dgm:pt modelId="{EF780FA9-A110-4168-93E0-DDCF5BEB86F4}" type="pres">
      <dgm:prSet presAssocID="{2EACFFD2-D88A-4010-9D25-B5A01FA70B36}" presName="negativeSpace" presStyleCnt="0"/>
      <dgm:spPr/>
    </dgm:pt>
    <dgm:pt modelId="{6BE71626-20FA-49FC-A03B-FF5D5BB021D0}" type="pres">
      <dgm:prSet presAssocID="{2EACFFD2-D88A-4010-9D25-B5A01FA70B36}" presName="childText" presStyleLbl="conFgAcc1" presStyleIdx="1" presStyleCnt="3">
        <dgm:presLayoutVars>
          <dgm:bulletEnabled val="1"/>
        </dgm:presLayoutVars>
      </dgm:prSet>
      <dgm:spPr/>
    </dgm:pt>
    <dgm:pt modelId="{62FFA40C-2B8C-42B7-8EB5-24B1B6F25F0E}" type="pres">
      <dgm:prSet presAssocID="{9393E7D9-9511-42C9-8517-9BCE4506159E}" presName="spaceBetweenRectangles" presStyleCnt="0"/>
      <dgm:spPr/>
    </dgm:pt>
    <dgm:pt modelId="{0B12D745-45B1-4BFC-9E42-2EE9EAD9F3DF}" type="pres">
      <dgm:prSet presAssocID="{A676FFE6-59B1-4F53-9324-69088C3963BB}" presName="parentLin" presStyleCnt="0"/>
      <dgm:spPr/>
    </dgm:pt>
    <dgm:pt modelId="{BCA8473F-210D-43CC-A559-157F88DCCBE4}" type="pres">
      <dgm:prSet presAssocID="{A676FFE6-59B1-4F53-9324-69088C3963BB}" presName="parentLeftMargin" presStyleLbl="node1" presStyleIdx="1" presStyleCnt="3"/>
      <dgm:spPr/>
      <dgm:t>
        <a:bodyPr/>
        <a:lstStyle/>
        <a:p>
          <a:endParaRPr lang="fr-FR"/>
        </a:p>
      </dgm:t>
    </dgm:pt>
    <dgm:pt modelId="{95E78169-7E83-4676-9D6D-8B775C9FD8CB}" type="pres">
      <dgm:prSet presAssocID="{A676FFE6-59B1-4F53-9324-69088C3963BB}" presName="parentText" presStyleLbl="node1" presStyleIdx="2" presStyleCnt="3">
        <dgm:presLayoutVars>
          <dgm:chMax val="0"/>
          <dgm:bulletEnabled val="1"/>
        </dgm:presLayoutVars>
      </dgm:prSet>
      <dgm:spPr/>
      <dgm:t>
        <a:bodyPr/>
        <a:lstStyle/>
        <a:p>
          <a:endParaRPr lang="fr-FR"/>
        </a:p>
      </dgm:t>
    </dgm:pt>
    <dgm:pt modelId="{B4B4338F-530D-4002-B818-DD1F81D7EABA}" type="pres">
      <dgm:prSet presAssocID="{A676FFE6-59B1-4F53-9324-69088C3963BB}" presName="negativeSpace" presStyleCnt="0"/>
      <dgm:spPr/>
    </dgm:pt>
    <dgm:pt modelId="{B470A20F-3E06-4654-B7F0-C921359CA7C7}" type="pres">
      <dgm:prSet presAssocID="{A676FFE6-59B1-4F53-9324-69088C3963BB}" presName="childText" presStyleLbl="conFgAcc1" presStyleIdx="2" presStyleCnt="3">
        <dgm:presLayoutVars>
          <dgm:bulletEnabled val="1"/>
        </dgm:presLayoutVars>
      </dgm:prSet>
      <dgm:spPr/>
    </dgm:pt>
  </dgm:ptLst>
  <dgm:cxnLst>
    <dgm:cxn modelId="{ECC0AA38-8A14-4208-842F-0C05C89651D6}" srcId="{717A8D98-6941-4A5B-8882-226E826E30D3}" destId="{2EACFFD2-D88A-4010-9D25-B5A01FA70B36}" srcOrd="1" destOrd="0" parTransId="{03FE1221-49EC-4CE5-8445-A971E7B4EBF8}" sibTransId="{9393E7D9-9511-42C9-8517-9BCE4506159E}"/>
    <dgm:cxn modelId="{95410323-8BDE-44FE-9D6A-70FA3436C63A}" srcId="{717A8D98-6941-4A5B-8882-226E826E30D3}" destId="{A676FFE6-59B1-4F53-9324-69088C3963BB}" srcOrd="2" destOrd="0" parTransId="{C8618F91-73EC-40FE-9FCD-42819A6B4C60}" sibTransId="{677F6471-7395-486D-8430-75466B0438BD}"/>
    <dgm:cxn modelId="{EFDDD435-D6D5-4B6A-876F-E44E72D9C39B}" srcId="{717A8D98-6941-4A5B-8882-226E826E30D3}" destId="{6CD0E566-C9A8-4327-A95C-CC4544F7C7B0}" srcOrd="0" destOrd="0" parTransId="{01D9C5DA-A22C-41BC-B5E5-51DBE5C964A4}" sibTransId="{821FD816-5BC8-47A8-9CD7-F87C0AF91386}"/>
    <dgm:cxn modelId="{3F0D5F28-F5E9-4C6D-B07E-A116C46F8E12}" type="presOf" srcId="{A676FFE6-59B1-4F53-9324-69088C3963BB}" destId="{BCA8473F-210D-43CC-A559-157F88DCCBE4}" srcOrd="0" destOrd="0" presId="urn:microsoft.com/office/officeart/2005/8/layout/list1"/>
    <dgm:cxn modelId="{FF2DA0FD-4815-4B14-8266-E9AE9BF424D3}" type="presOf" srcId="{2EACFFD2-D88A-4010-9D25-B5A01FA70B36}" destId="{7013D0D8-A261-44EB-AEDF-09892B3E77C9}" srcOrd="0" destOrd="0" presId="urn:microsoft.com/office/officeart/2005/8/layout/list1"/>
    <dgm:cxn modelId="{048E545E-7BCF-46EF-A366-26FAABAA325E}" type="presOf" srcId="{717A8D98-6941-4A5B-8882-226E826E30D3}" destId="{28F85027-633F-47ED-8E93-1094AAFFD29D}" srcOrd="0" destOrd="0" presId="urn:microsoft.com/office/officeart/2005/8/layout/list1"/>
    <dgm:cxn modelId="{0FFEBC13-2483-464A-8022-93E95DF62CAA}" type="presOf" srcId="{6CD0E566-C9A8-4327-A95C-CC4544F7C7B0}" destId="{B37D4265-5CE6-4A82-A31A-1111ADD50AA5}" srcOrd="1" destOrd="0" presId="urn:microsoft.com/office/officeart/2005/8/layout/list1"/>
    <dgm:cxn modelId="{9003D253-92F2-463B-B76A-977794F13A24}" type="presOf" srcId="{6CD0E566-C9A8-4327-A95C-CC4544F7C7B0}" destId="{01731761-4CB2-41C2-8CAF-E84DCC39C4C3}" srcOrd="0" destOrd="0" presId="urn:microsoft.com/office/officeart/2005/8/layout/list1"/>
    <dgm:cxn modelId="{E0E0D107-A375-427C-B9F6-362CB735D409}" type="presOf" srcId="{2EACFFD2-D88A-4010-9D25-B5A01FA70B36}" destId="{973D20BF-CEA6-49FF-98F2-E00C91A48A2F}" srcOrd="1" destOrd="0" presId="urn:microsoft.com/office/officeart/2005/8/layout/list1"/>
    <dgm:cxn modelId="{9E7E14FB-5043-4737-A38E-3689AF5F7EEA}" type="presOf" srcId="{A676FFE6-59B1-4F53-9324-69088C3963BB}" destId="{95E78169-7E83-4676-9D6D-8B775C9FD8CB}" srcOrd="1" destOrd="0" presId="urn:microsoft.com/office/officeart/2005/8/layout/list1"/>
    <dgm:cxn modelId="{CE5E6117-FF78-4681-B8BA-1E71B5FC05DE}" type="presParOf" srcId="{28F85027-633F-47ED-8E93-1094AAFFD29D}" destId="{8D8879D1-2215-42B0-96A3-495FC1930C5C}" srcOrd="0" destOrd="0" presId="urn:microsoft.com/office/officeart/2005/8/layout/list1"/>
    <dgm:cxn modelId="{C418EF3E-08EC-4976-B1FB-B2AC88CAE483}" type="presParOf" srcId="{8D8879D1-2215-42B0-96A3-495FC1930C5C}" destId="{01731761-4CB2-41C2-8CAF-E84DCC39C4C3}" srcOrd="0" destOrd="0" presId="urn:microsoft.com/office/officeart/2005/8/layout/list1"/>
    <dgm:cxn modelId="{70D974F9-93F0-486E-924E-6C5A7853C07B}" type="presParOf" srcId="{8D8879D1-2215-42B0-96A3-495FC1930C5C}" destId="{B37D4265-5CE6-4A82-A31A-1111ADD50AA5}" srcOrd="1" destOrd="0" presId="urn:microsoft.com/office/officeart/2005/8/layout/list1"/>
    <dgm:cxn modelId="{18CFE889-A505-4439-9B88-4973D3410DEB}" type="presParOf" srcId="{28F85027-633F-47ED-8E93-1094AAFFD29D}" destId="{AFDC5252-2D7E-4D87-84D7-3DF74E404E77}" srcOrd="1" destOrd="0" presId="urn:microsoft.com/office/officeart/2005/8/layout/list1"/>
    <dgm:cxn modelId="{3D9106CE-C715-4E10-B3A3-E69EBFF0CC1E}" type="presParOf" srcId="{28F85027-633F-47ED-8E93-1094AAFFD29D}" destId="{ADE2074C-0767-4261-BCB0-3D5C2B6965AE}" srcOrd="2" destOrd="0" presId="urn:microsoft.com/office/officeart/2005/8/layout/list1"/>
    <dgm:cxn modelId="{D6697DD8-3A47-4DF2-856D-02E64E41CC1C}" type="presParOf" srcId="{28F85027-633F-47ED-8E93-1094AAFFD29D}" destId="{1E9E4EA9-FF37-433E-86F7-0B27702450D9}" srcOrd="3" destOrd="0" presId="urn:microsoft.com/office/officeart/2005/8/layout/list1"/>
    <dgm:cxn modelId="{4B6DC869-725F-429B-AF73-01723523E912}" type="presParOf" srcId="{28F85027-633F-47ED-8E93-1094AAFFD29D}" destId="{1D5D3A22-1785-491E-BDA1-DF4D9739B14F}" srcOrd="4" destOrd="0" presId="urn:microsoft.com/office/officeart/2005/8/layout/list1"/>
    <dgm:cxn modelId="{450BBFBE-E86F-4465-9B61-15E2E516C519}" type="presParOf" srcId="{1D5D3A22-1785-491E-BDA1-DF4D9739B14F}" destId="{7013D0D8-A261-44EB-AEDF-09892B3E77C9}" srcOrd="0" destOrd="0" presId="urn:microsoft.com/office/officeart/2005/8/layout/list1"/>
    <dgm:cxn modelId="{3DDA2E2E-D11F-46CE-89AE-F0D448361A92}" type="presParOf" srcId="{1D5D3A22-1785-491E-BDA1-DF4D9739B14F}" destId="{973D20BF-CEA6-49FF-98F2-E00C91A48A2F}" srcOrd="1" destOrd="0" presId="urn:microsoft.com/office/officeart/2005/8/layout/list1"/>
    <dgm:cxn modelId="{79033D15-6F7F-4D8A-AAC6-737FDE9BFBE8}" type="presParOf" srcId="{28F85027-633F-47ED-8E93-1094AAFFD29D}" destId="{EF780FA9-A110-4168-93E0-DDCF5BEB86F4}" srcOrd="5" destOrd="0" presId="urn:microsoft.com/office/officeart/2005/8/layout/list1"/>
    <dgm:cxn modelId="{9F7F335E-81A4-465C-8102-5E3C40E626AD}" type="presParOf" srcId="{28F85027-633F-47ED-8E93-1094AAFFD29D}" destId="{6BE71626-20FA-49FC-A03B-FF5D5BB021D0}" srcOrd="6" destOrd="0" presId="urn:microsoft.com/office/officeart/2005/8/layout/list1"/>
    <dgm:cxn modelId="{6DAD88D8-6833-48FD-AFD1-EA15BE9270CD}" type="presParOf" srcId="{28F85027-633F-47ED-8E93-1094AAFFD29D}" destId="{62FFA40C-2B8C-42B7-8EB5-24B1B6F25F0E}" srcOrd="7" destOrd="0" presId="urn:microsoft.com/office/officeart/2005/8/layout/list1"/>
    <dgm:cxn modelId="{8B8B78F4-EF9D-49D5-A773-927C469471D2}" type="presParOf" srcId="{28F85027-633F-47ED-8E93-1094AAFFD29D}" destId="{0B12D745-45B1-4BFC-9E42-2EE9EAD9F3DF}" srcOrd="8" destOrd="0" presId="urn:microsoft.com/office/officeart/2005/8/layout/list1"/>
    <dgm:cxn modelId="{224AD7E9-A17E-4E5A-9EB7-E10805D1E3B9}" type="presParOf" srcId="{0B12D745-45B1-4BFC-9E42-2EE9EAD9F3DF}" destId="{BCA8473F-210D-43CC-A559-157F88DCCBE4}" srcOrd="0" destOrd="0" presId="urn:microsoft.com/office/officeart/2005/8/layout/list1"/>
    <dgm:cxn modelId="{642B288B-AE1D-44E6-9A61-151D22FD1F8A}" type="presParOf" srcId="{0B12D745-45B1-4BFC-9E42-2EE9EAD9F3DF}" destId="{95E78169-7E83-4676-9D6D-8B775C9FD8CB}" srcOrd="1" destOrd="0" presId="urn:microsoft.com/office/officeart/2005/8/layout/list1"/>
    <dgm:cxn modelId="{51B01CF7-2D1D-40EB-A1EA-8CE4025D10AF}" type="presParOf" srcId="{28F85027-633F-47ED-8E93-1094AAFFD29D}" destId="{B4B4338F-530D-4002-B818-DD1F81D7EABA}" srcOrd="9" destOrd="0" presId="urn:microsoft.com/office/officeart/2005/8/layout/list1"/>
    <dgm:cxn modelId="{7005314D-595D-4743-9FC6-74D3C75914DA}" type="presParOf" srcId="{28F85027-633F-47ED-8E93-1094AAFFD29D}" destId="{B470A20F-3E06-4654-B7F0-C921359CA7C7}"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DE2074C-0767-4261-BCB0-3D5C2B6965AE}">
      <dsp:nvSpPr>
        <dsp:cNvPr id="0" name=""/>
        <dsp:cNvSpPr/>
      </dsp:nvSpPr>
      <dsp:spPr>
        <a:xfrm>
          <a:off x="0" y="1111679"/>
          <a:ext cx="8229600"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7D4265-5CE6-4A82-A31A-1111ADD50AA5}">
      <dsp:nvSpPr>
        <dsp:cNvPr id="0" name=""/>
        <dsp:cNvSpPr/>
      </dsp:nvSpPr>
      <dsp:spPr>
        <a:xfrm>
          <a:off x="411480" y="698399"/>
          <a:ext cx="5760720"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244600">
            <a:lnSpc>
              <a:spcPct val="90000"/>
            </a:lnSpc>
            <a:spcBef>
              <a:spcPct val="0"/>
            </a:spcBef>
            <a:spcAft>
              <a:spcPct val="35000"/>
            </a:spcAft>
          </a:pPr>
          <a:r>
            <a:rPr lang="fr-FR" sz="2800" kern="1200" dirty="0" smtClean="0"/>
            <a:t>Contrôle interne ou administratif</a:t>
          </a:r>
          <a:endParaRPr lang="fr-FR" sz="2800" kern="1200" dirty="0"/>
        </a:p>
      </dsp:txBody>
      <dsp:txXfrm>
        <a:off x="411480" y="698399"/>
        <a:ext cx="5760720" cy="826560"/>
      </dsp:txXfrm>
    </dsp:sp>
    <dsp:sp modelId="{6BE71626-20FA-49FC-A03B-FF5D5BB021D0}">
      <dsp:nvSpPr>
        <dsp:cNvPr id="0" name=""/>
        <dsp:cNvSpPr/>
      </dsp:nvSpPr>
      <dsp:spPr>
        <a:xfrm>
          <a:off x="0" y="2381760"/>
          <a:ext cx="8229600"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73D20BF-CEA6-49FF-98F2-E00C91A48A2F}">
      <dsp:nvSpPr>
        <dsp:cNvPr id="0" name=""/>
        <dsp:cNvSpPr/>
      </dsp:nvSpPr>
      <dsp:spPr>
        <a:xfrm>
          <a:off x="411480" y="1968479"/>
          <a:ext cx="5760720"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244600">
            <a:lnSpc>
              <a:spcPct val="90000"/>
            </a:lnSpc>
            <a:spcBef>
              <a:spcPct val="0"/>
            </a:spcBef>
            <a:spcAft>
              <a:spcPct val="35000"/>
            </a:spcAft>
          </a:pPr>
          <a:r>
            <a:rPr lang="fr-FR" sz="2800" kern="1200" dirty="0" smtClean="0"/>
            <a:t>Contrôle juridictionnel</a:t>
          </a:r>
          <a:endParaRPr lang="fr-FR" sz="2800" kern="1200" dirty="0"/>
        </a:p>
      </dsp:txBody>
      <dsp:txXfrm>
        <a:off x="411480" y="1968479"/>
        <a:ext cx="5760720" cy="826560"/>
      </dsp:txXfrm>
    </dsp:sp>
    <dsp:sp modelId="{B470A20F-3E06-4654-B7F0-C921359CA7C7}">
      <dsp:nvSpPr>
        <dsp:cNvPr id="0" name=""/>
        <dsp:cNvSpPr/>
      </dsp:nvSpPr>
      <dsp:spPr>
        <a:xfrm>
          <a:off x="0" y="3651840"/>
          <a:ext cx="8229600"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E78169-7E83-4676-9D6D-8B775C9FD8CB}">
      <dsp:nvSpPr>
        <dsp:cNvPr id="0" name=""/>
        <dsp:cNvSpPr/>
      </dsp:nvSpPr>
      <dsp:spPr>
        <a:xfrm>
          <a:off x="411480" y="3238560"/>
          <a:ext cx="5760720"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244600">
            <a:lnSpc>
              <a:spcPct val="90000"/>
            </a:lnSpc>
            <a:spcBef>
              <a:spcPct val="0"/>
            </a:spcBef>
            <a:spcAft>
              <a:spcPct val="35000"/>
            </a:spcAft>
          </a:pPr>
          <a:r>
            <a:rPr lang="fr-FR" sz="2800" kern="1200" dirty="0" smtClean="0"/>
            <a:t>Contrôle parlementaire</a:t>
          </a:r>
          <a:endParaRPr lang="fr-FR" sz="2800" kern="1200" dirty="0"/>
        </a:p>
      </dsp:txBody>
      <dsp:txXfrm>
        <a:off x="411480" y="3238560"/>
        <a:ext cx="5760720" cy="82656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FE8CC0-D4A1-4F19-9FDF-7D076E34E6B3}" type="datetimeFigureOut">
              <a:rPr lang="fr-FR" smtClean="0"/>
              <a:pPr/>
              <a:t>24/03/2020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45B97B-FDDE-4748-94E1-3827DC61A43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C076E3D2-BB8F-40AA-80EA-10D9A45D240B}" type="datetimeFigureOut">
              <a:rPr lang="fr-FR" smtClean="0"/>
              <a:pPr/>
              <a:t>24/03/2020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9ED6C958-35A5-48C7-A04A-2C675F34077A}"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76E3D2-BB8F-40AA-80EA-10D9A45D240B}" type="datetimeFigureOut">
              <a:rPr lang="fr-FR" smtClean="0"/>
              <a:pPr/>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D6C958-35A5-48C7-A04A-2C675F34077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76E3D2-BB8F-40AA-80EA-10D9A45D240B}" type="datetimeFigureOut">
              <a:rPr lang="fr-FR" smtClean="0"/>
              <a:pPr/>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D6C958-35A5-48C7-A04A-2C675F34077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76E3D2-BB8F-40AA-80EA-10D9A45D240B}" type="datetimeFigureOut">
              <a:rPr lang="fr-FR" smtClean="0"/>
              <a:pPr/>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D6C958-35A5-48C7-A04A-2C675F34077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076E3D2-BB8F-40AA-80EA-10D9A45D240B}" type="datetimeFigureOut">
              <a:rPr lang="fr-FR" smtClean="0"/>
              <a:pPr/>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D6C958-35A5-48C7-A04A-2C675F34077A}"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076E3D2-BB8F-40AA-80EA-10D9A45D240B}" type="datetimeFigureOut">
              <a:rPr lang="fr-FR" smtClean="0"/>
              <a:pPr/>
              <a:t>24/03/2020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ED6C958-35A5-48C7-A04A-2C675F34077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076E3D2-BB8F-40AA-80EA-10D9A45D240B}" type="datetimeFigureOut">
              <a:rPr lang="fr-FR" smtClean="0"/>
              <a:pPr/>
              <a:t>24/03/2020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ED6C958-35A5-48C7-A04A-2C675F34077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076E3D2-BB8F-40AA-80EA-10D9A45D240B}" type="datetimeFigureOut">
              <a:rPr lang="fr-FR" smtClean="0"/>
              <a:pPr/>
              <a:t>24/03/2020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ED6C958-35A5-48C7-A04A-2C675F34077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76E3D2-BB8F-40AA-80EA-10D9A45D240B}" type="datetimeFigureOut">
              <a:rPr lang="fr-FR" smtClean="0"/>
              <a:pPr/>
              <a:t>24/03/2020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ED6C958-35A5-48C7-A04A-2C675F34077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076E3D2-BB8F-40AA-80EA-10D9A45D240B}" type="datetimeFigureOut">
              <a:rPr lang="fr-FR" smtClean="0"/>
              <a:pPr/>
              <a:t>24/03/2020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ED6C958-35A5-48C7-A04A-2C675F34077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076E3D2-BB8F-40AA-80EA-10D9A45D240B}" type="datetimeFigureOut">
              <a:rPr lang="fr-FR" smtClean="0"/>
              <a:pPr/>
              <a:t>24/03/2020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9ED6C958-35A5-48C7-A04A-2C675F34077A}"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076E3D2-BB8F-40AA-80EA-10D9A45D240B}" type="datetimeFigureOut">
              <a:rPr lang="fr-FR" smtClean="0"/>
              <a:pPr/>
              <a:t>24/03/2020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ED6C958-35A5-48C7-A04A-2C675F34077A}"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530352" y="620688"/>
            <a:ext cx="7772400" cy="5400600"/>
          </a:xfrm>
        </p:spPr>
        <p:txBody>
          <a:bodyPr/>
          <a:lstStyle/>
          <a:p>
            <a:pPr algn="r"/>
            <a:r>
              <a:rPr lang="fr-FR" sz="4000" dirty="0" smtClean="0">
                <a:latin typeface="+mn-lt"/>
              </a:rPr>
              <a:t>Cous finances publiques 4</a:t>
            </a:r>
            <a:br>
              <a:rPr lang="fr-FR" sz="4000" dirty="0" smtClean="0">
                <a:latin typeface="+mn-lt"/>
              </a:rPr>
            </a:br>
            <a:r>
              <a:rPr lang="fr-FR" sz="2800" dirty="0" smtClean="0">
                <a:latin typeface="+mn-lt"/>
              </a:rPr>
              <a:t>Pr ABOULHOUDA Wiam</a:t>
            </a:r>
            <a:br>
              <a:rPr lang="fr-FR" sz="2800" dirty="0" smtClean="0">
                <a:latin typeface="+mn-lt"/>
              </a:rPr>
            </a:br>
            <a:r>
              <a:rPr lang="fr-FR" sz="2800" dirty="0" smtClean="0">
                <a:latin typeface="+mn-lt"/>
              </a:rPr>
              <a:t>Pr KETTANI Brahim</a:t>
            </a:r>
            <a:br>
              <a:rPr lang="fr-FR" sz="2800" dirty="0" smtClean="0">
                <a:latin typeface="+mn-lt"/>
              </a:rPr>
            </a:br>
            <a:r>
              <a:rPr lang="fr-FR" sz="2800" dirty="0" smtClean="0">
                <a:latin typeface="+mn-lt"/>
              </a:rPr>
              <a:t>semestre 4</a:t>
            </a:r>
            <a:br>
              <a:rPr lang="fr-FR" sz="2800" dirty="0" smtClean="0">
                <a:latin typeface="+mn-lt"/>
              </a:rPr>
            </a:br>
            <a:r>
              <a:rPr lang="fr-FR" sz="2800" dirty="0" smtClean="0">
                <a:latin typeface="+mn-lt"/>
              </a:rPr>
              <a:t>E2,E3,E7,E8</a:t>
            </a:r>
            <a:r>
              <a:rPr lang="fr-FR" sz="2800" dirty="0" smtClean="0"/>
              <a:t/>
            </a:r>
            <a:br>
              <a:rPr lang="fr-FR" sz="2800" dirty="0" smtClean="0"/>
            </a:br>
            <a:endParaRPr lang="fr-FR" sz="2800" dirty="0"/>
          </a:p>
        </p:txBody>
      </p:sp>
      <p:sp>
        <p:nvSpPr>
          <p:cNvPr id="3" name="Espace réservé du contenu 2"/>
          <p:cNvSpPr>
            <a:spLocks noGrp="1"/>
          </p:cNvSpPr>
          <p:nvPr>
            <p:ph type="body" idx="1"/>
          </p:nvPr>
        </p:nvSpPr>
        <p:spPr/>
        <p:txBody>
          <a:bodyPr>
            <a:normAutofit/>
          </a:bodyPr>
          <a:lstStyle/>
          <a:p>
            <a:endParaRPr lang="fr-FR"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a:bodyPr>
          <a:lstStyle/>
          <a:p>
            <a:r>
              <a:rPr lang="fr-FR" sz="3200" dirty="0" smtClean="0">
                <a:solidFill>
                  <a:schemeClr val="accent6">
                    <a:lumMod val="50000"/>
                  </a:schemeClr>
                </a:solidFill>
                <a:latin typeface="+mn-lt"/>
              </a:rPr>
              <a:t>2- le contrôle financiers des EEP</a:t>
            </a:r>
            <a:endParaRPr lang="fr-FR" sz="3200" dirty="0">
              <a:solidFill>
                <a:schemeClr val="accent6">
                  <a:lumMod val="50000"/>
                </a:schemeClr>
              </a:solidFill>
              <a:latin typeface="+mn-lt"/>
            </a:endParaRPr>
          </a:p>
        </p:txBody>
      </p:sp>
      <p:sp>
        <p:nvSpPr>
          <p:cNvPr id="3" name="Espace réservé du contenu 2"/>
          <p:cNvSpPr>
            <a:spLocks noGrp="1"/>
          </p:cNvSpPr>
          <p:nvPr>
            <p:ph idx="1"/>
          </p:nvPr>
        </p:nvSpPr>
        <p:spPr>
          <a:xfrm>
            <a:off x="457200" y="1340768"/>
            <a:ext cx="8229600" cy="4983832"/>
          </a:xfrm>
        </p:spPr>
        <p:txBody>
          <a:bodyPr/>
          <a:lstStyle/>
          <a:p>
            <a:r>
              <a:rPr lang="fr-FR" dirty="0" smtClean="0"/>
              <a:t>Ce contrôle vise  :</a:t>
            </a:r>
          </a:p>
          <a:p>
            <a:pPr>
              <a:buNone/>
            </a:pPr>
            <a:endParaRPr lang="fr-FR" dirty="0" smtClean="0"/>
          </a:p>
          <a:p>
            <a:r>
              <a:rPr lang="fr-FR" dirty="0" smtClean="0"/>
              <a:t>À assurer le suivi régulier des actions</a:t>
            </a:r>
          </a:p>
          <a:p>
            <a:r>
              <a:rPr lang="fr-FR" dirty="0" smtClean="0"/>
              <a:t> le respect de la régularité des opérations économiques et financières</a:t>
            </a:r>
          </a:p>
          <a:p>
            <a:r>
              <a:rPr lang="fr-FR" dirty="0" smtClean="0"/>
              <a:t> l’appréciation de la qualité et des performances de la gestion</a:t>
            </a:r>
          </a:p>
          <a:p>
            <a:r>
              <a:rPr lang="fr-FR" dirty="0" smtClean="0"/>
              <a:t>À améliorer le système d’information et de gestion</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36680"/>
          </a:xfrm>
        </p:spPr>
        <p:txBody>
          <a:bodyPr>
            <a:normAutofit fontScale="90000"/>
          </a:bodyPr>
          <a:lstStyle/>
          <a:p>
            <a:r>
              <a:rPr lang="fr-FR" b="1" dirty="0" smtClean="0">
                <a:solidFill>
                  <a:schemeClr val="accent1">
                    <a:lumMod val="60000"/>
                    <a:lumOff val="40000"/>
                  </a:schemeClr>
                </a:solidFill>
                <a:latin typeface="+mn-lt"/>
              </a:rPr>
              <a:t>Les organes de contrôle</a:t>
            </a:r>
            <a:endParaRPr lang="fr-FR" b="1" dirty="0">
              <a:solidFill>
                <a:schemeClr val="accent1">
                  <a:lumMod val="60000"/>
                  <a:lumOff val="40000"/>
                </a:schemeClr>
              </a:solidFill>
              <a:latin typeface="+mn-lt"/>
            </a:endParaRPr>
          </a:p>
        </p:txBody>
      </p:sp>
      <p:sp>
        <p:nvSpPr>
          <p:cNvPr id="3" name="Espace réservé du contenu 2"/>
          <p:cNvSpPr>
            <a:spLocks noGrp="1"/>
          </p:cNvSpPr>
          <p:nvPr>
            <p:ph idx="1"/>
          </p:nvPr>
        </p:nvSpPr>
        <p:spPr>
          <a:xfrm>
            <a:off x="457200" y="1340768"/>
            <a:ext cx="8229600" cy="4983832"/>
          </a:xfrm>
        </p:spPr>
        <p:txBody>
          <a:bodyPr>
            <a:normAutofit fontScale="92500" lnSpcReduction="20000"/>
          </a:bodyPr>
          <a:lstStyle/>
          <a:p>
            <a:pPr marL="514350" indent="-514350" algn="just">
              <a:buFont typeface="+mj-lt"/>
              <a:buAutoNum type="arabicPeriod"/>
            </a:pPr>
            <a:r>
              <a:rPr lang="fr-FR" dirty="0" smtClean="0">
                <a:solidFill>
                  <a:srgbClr val="FF0000"/>
                </a:solidFill>
              </a:rPr>
              <a:t>Le contrôleur d’Etat</a:t>
            </a:r>
            <a:r>
              <a:rPr lang="fr-FR" dirty="0" smtClean="0"/>
              <a:t>: habilité à effectuer tous les contrôles et peut se faire communiquer tous les documents utiles. Il rend compte de sa mission dans un rapport annuel qu’il adresse au ministre des finances</a:t>
            </a:r>
          </a:p>
          <a:p>
            <a:pPr marL="514350" indent="-514350" algn="just">
              <a:buFont typeface="+mj-lt"/>
              <a:buAutoNum type="arabicPeriod"/>
            </a:pPr>
            <a:r>
              <a:rPr lang="fr-FR" dirty="0" smtClean="0">
                <a:solidFill>
                  <a:srgbClr val="FF0000"/>
                </a:solidFill>
              </a:rPr>
              <a:t>Le commissaire du gouvernement</a:t>
            </a:r>
            <a:r>
              <a:rPr lang="fr-FR" dirty="0" smtClean="0"/>
              <a:t>: habilité à effectuer des contrôle conventionnels</a:t>
            </a:r>
          </a:p>
          <a:p>
            <a:pPr marL="514350" indent="-514350" algn="just">
              <a:buFont typeface="+mj-lt"/>
              <a:buAutoNum type="arabicPeriod"/>
            </a:pPr>
            <a:r>
              <a:rPr lang="fr-FR" dirty="0" smtClean="0">
                <a:solidFill>
                  <a:srgbClr val="FF0000"/>
                </a:solidFill>
              </a:rPr>
              <a:t>Le trésorier payeur</a:t>
            </a:r>
            <a:r>
              <a:rPr lang="fr-FR" dirty="0" smtClean="0"/>
              <a:t>: comptable public détaché qui signe avec le directeur de l’organisme les moyens de paiements. Il peut effectuer un contrôle des recettes</a:t>
            </a:r>
          </a:p>
          <a:p>
            <a:pPr marL="514350" indent="-514350" algn="just">
              <a:buFont typeface="+mj-lt"/>
              <a:buAutoNum type="arabicPeriod"/>
            </a:pPr>
            <a:r>
              <a:rPr lang="fr-FR" dirty="0" smtClean="0">
                <a:solidFill>
                  <a:srgbClr val="FF0000"/>
                </a:solidFill>
              </a:rPr>
              <a:t>Le comité d’audit</a:t>
            </a:r>
            <a:r>
              <a:rPr lang="fr-FR" dirty="0" smtClean="0"/>
              <a:t>: adresse directement au directeur de l’organisme un rapport retraçant le résultat de chaque intervention effectuée ainsi que les recommandations qu’il estime utiles pour l ’amélioration de la gestion et la maitrise des risques économiques et financiers de l’organisme</a:t>
            </a:r>
          </a:p>
          <a:p>
            <a:pPr marL="514350" indent="-514350" algn="just">
              <a:buFont typeface="+mj-lt"/>
              <a:buAutoNum type="arabicPeriod"/>
            </a:pPr>
            <a:endParaRPr lang="fr-FR" dirty="0" smtClean="0"/>
          </a:p>
          <a:p>
            <a:pPr marL="514350" indent="-514350" algn="just">
              <a:buFont typeface="+mj-lt"/>
              <a:buAutoNum type="arabicPeriod"/>
            </a:pP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92664"/>
          </a:xfrm>
        </p:spPr>
        <p:txBody>
          <a:bodyPr>
            <a:normAutofit fontScale="90000"/>
          </a:bodyPr>
          <a:lstStyle/>
          <a:p>
            <a:r>
              <a:rPr lang="fr-FR" sz="3200" dirty="0" smtClean="0">
                <a:solidFill>
                  <a:schemeClr val="accent6">
                    <a:lumMod val="50000"/>
                  </a:schemeClr>
                </a:solidFill>
                <a:latin typeface="+mn-lt"/>
              </a:rPr>
              <a:t>3- le contrôle exercé par les comptables</a:t>
            </a:r>
            <a:endParaRPr lang="fr-FR" sz="3200" dirty="0">
              <a:solidFill>
                <a:schemeClr val="accent6">
                  <a:lumMod val="50000"/>
                </a:schemeClr>
              </a:solidFill>
              <a:latin typeface="+mn-lt"/>
            </a:endParaRPr>
          </a:p>
        </p:txBody>
      </p:sp>
      <p:sp>
        <p:nvSpPr>
          <p:cNvPr id="3" name="Espace réservé du contenu 2"/>
          <p:cNvSpPr>
            <a:spLocks noGrp="1"/>
          </p:cNvSpPr>
          <p:nvPr>
            <p:ph idx="1"/>
          </p:nvPr>
        </p:nvSpPr>
        <p:spPr>
          <a:xfrm>
            <a:off x="457200" y="1340768"/>
            <a:ext cx="8229600" cy="4983832"/>
          </a:xfrm>
        </p:spPr>
        <p:txBody>
          <a:bodyPr>
            <a:normAutofit/>
          </a:bodyPr>
          <a:lstStyle/>
          <a:p>
            <a:endParaRPr lang="fr-FR" sz="3600" dirty="0" smtClean="0"/>
          </a:p>
          <a:p>
            <a:r>
              <a:rPr lang="fr-FR" sz="2800" dirty="0" smtClean="0"/>
              <a:t>Les comptables exercent un contrôle en matière de recettes et de dépenses à l’occasion de l’exécution des opérations budgétaires </a:t>
            </a:r>
            <a:endParaRPr lang="fr-FR"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lstStyle/>
          <a:p>
            <a:endParaRPr lang="fr-FR" dirty="0" smtClean="0"/>
          </a:p>
          <a:p>
            <a:r>
              <a:rPr lang="fr-FR" dirty="0" smtClean="0"/>
              <a:t>l'article 10 du décret de 1967: «</a:t>
            </a:r>
            <a:r>
              <a:rPr lang="fr-FR" i="1" dirty="0" smtClean="0"/>
              <a:t>en matière de recettes les comptables assignataires sont tenus d'exercer le contrôle de la régularité de la perception et de l'imputation, ainsi que la vérification des pièces justificatives »</a:t>
            </a:r>
          </a:p>
          <a:p>
            <a:r>
              <a:rPr lang="fr-FR" dirty="0" smtClean="0"/>
              <a:t>L'article 2 du Décret Royal de 1967 stipule qu'en matière de dépenses les comptables assignataires sont tenus d'exercer le contrôle de la validité de la créance </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1052736"/>
            <a:ext cx="8229600" cy="5271864"/>
          </a:xfrm>
        </p:spPr>
        <p:txBody>
          <a:bodyPr>
            <a:normAutofit/>
          </a:bodyPr>
          <a:lstStyle/>
          <a:p>
            <a:endParaRPr lang="fr-FR" dirty="0" smtClean="0"/>
          </a:p>
          <a:p>
            <a:pPr lvl="1"/>
            <a:r>
              <a:rPr lang="fr-FR" i="1" dirty="0" smtClean="0"/>
              <a:t>Le contrôle des recettes s’étale essentiellement sur la légitimité de la recette.</a:t>
            </a:r>
          </a:p>
          <a:p>
            <a:pPr lvl="1"/>
            <a:endParaRPr lang="fr-FR" i="1" dirty="0" smtClean="0"/>
          </a:p>
          <a:p>
            <a:pPr lvl="1"/>
            <a:r>
              <a:rPr lang="fr-FR" i="1" dirty="0" smtClean="0"/>
              <a:t>Ce contrôle exercé essentiellement par les comptables publics qui en principe recouvrent les créances publiques.</a:t>
            </a:r>
          </a:p>
          <a:p>
            <a:pPr lvl="1"/>
            <a:endParaRPr lang="fr-FR" dirty="0" smtClean="0"/>
          </a:p>
          <a:p>
            <a:pPr lvl="1"/>
            <a:r>
              <a:rPr lang="fr-FR" i="1" dirty="0" smtClean="0"/>
              <a:t>Ces comptables doivent s’assurer que la recette en question est prévue par des textes législatifs ou réglementaires en vigueur sous peine de poursuites judiciaires pénales.</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lnSpcReduction="10000"/>
          </a:bodyPr>
          <a:lstStyle/>
          <a:p>
            <a:endParaRPr lang="fr-FR" dirty="0" smtClean="0"/>
          </a:p>
          <a:p>
            <a:pPr algn="just"/>
            <a:r>
              <a:rPr lang="fr-FR" i="1" dirty="0" smtClean="0"/>
              <a:t>chaque loi de finances (art1) stipule que: «…. Toutes contributions, directes ou indirectes, autres que celles prévues par les dispositions législatives et réglementaires en vigueur et par la présente loi de finances à quelque titre et sous quelque dénomination, qu’elles se perçoivent, sont formellement interdites, à peine, contre les autorités qui les ordonneraient, contre les employés qui confectionnent les rôles et fixeraient les tarifs, contre ceux qui en feraient le recouvrement, d’être poursuivis comme concussionnaires, sans préjudices de l’action en répétition, pendant trois années, contre les receveurs, percepteurs ou autres personnes qui auraient fait la perception…» </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lstStyle/>
          <a:p>
            <a:endParaRPr lang="fr-FR" dirty="0" smtClean="0"/>
          </a:p>
          <a:p>
            <a:pPr algn="just"/>
            <a:r>
              <a:rPr lang="fr-FR" i="1" dirty="0" smtClean="0"/>
              <a:t>C'est ainsi que le contrôle des recettes est un contrôle général qui porte sur la régularité de la perception de toutes les recettes c'est ce que confirme l'article 10 du décret de 1967: «en matière de recettes les comptables assignataires sont tenus d'exercer le contrôle de la régularité de la perception et de l'imputation, ainsi que la vérification des pièces justificatives »</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fontScale="90000"/>
          </a:bodyPr>
          <a:lstStyle/>
          <a:p>
            <a:r>
              <a:rPr lang="fr-FR" dirty="0" smtClean="0">
                <a:solidFill>
                  <a:schemeClr val="accent6">
                    <a:lumMod val="50000"/>
                  </a:schemeClr>
                </a:solidFill>
              </a:rPr>
              <a:t>4- L’IGF</a:t>
            </a:r>
            <a:endParaRPr lang="fr-FR" dirty="0">
              <a:solidFill>
                <a:schemeClr val="accent6">
                  <a:lumMod val="50000"/>
                </a:schemeClr>
              </a:solidFill>
            </a:endParaRPr>
          </a:p>
        </p:txBody>
      </p:sp>
      <p:sp>
        <p:nvSpPr>
          <p:cNvPr id="3" name="Espace réservé du contenu 2"/>
          <p:cNvSpPr>
            <a:spLocks noGrp="1"/>
          </p:cNvSpPr>
          <p:nvPr>
            <p:ph idx="1"/>
          </p:nvPr>
        </p:nvSpPr>
        <p:spPr>
          <a:xfrm>
            <a:off x="457200" y="1412776"/>
            <a:ext cx="8229600" cy="4911824"/>
          </a:xfrm>
        </p:spPr>
        <p:txBody>
          <a:bodyPr>
            <a:normAutofit/>
          </a:bodyPr>
          <a:lstStyle/>
          <a:p>
            <a:r>
              <a:rPr lang="fr-FR" dirty="0" smtClean="0"/>
              <a:t>Ce corps qui relève directement du ministre des finances exerce un contrôle sur:</a:t>
            </a:r>
          </a:p>
          <a:p>
            <a:pPr marL="514350" indent="-514350">
              <a:buFont typeface="+mj-lt"/>
              <a:buAutoNum type="arabicPeriod"/>
            </a:pPr>
            <a:r>
              <a:rPr lang="fr-FR" dirty="0" smtClean="0"/>
              <a:t>Les administrations de l’Etat</a:t>
            </a:r>
          </a:p>
          <a:p>
            <a:pPr marL="514350" indent="-514350">
              <a:buFont typeface="+mj-lt"/>
              <a:buAutoNum type="arabicPeriod"/>
            </a:pPr>
            <a:r>
              <a:rPr lang="fr-FR" dirty="0" smtClean="0"/>
              <a:t>Les CL</a:t>
            </a:r>
          </a:p>
          <a:p>
            <a:pPr marL="514350" indent="-514350">
              <a:buFont typeface="+mj-lt"/>
              <a:buAutoNum type="arabicPeriod"/>
            </a:pPr>
            <a:r>
              <a:rPr lang="fr-FR" dirty="0" smtClean="0"/>
              <a:t>Les établissements publics</a:t>
            </a:r>
          </a:p>
          <a:p>
            <a:pPr marL="514350" indent="-514350">
              <a:buFont typeface="+mj-lt"/>
              <a:buAutoNum type="arabicPeriod"/>
            </a:pPr>
            <a:r>
              <a:rPr lang="fr-FR" dirty="0" smtClean="0"/>
              <a:t>Tout organisme bénéficiant du concours financier de l’Etat ou des CL</a:t>
            </a:r>
          </a:p>
          <a:p>
            <a:pPr marL="514350" indent="-514350">
              <a:buNone/>
            </a:pPr>
            <a:endParaRPr lang="fr-FR" dirty="0" smtClean="0"/>
          </a:p>
          <a:p>
            <a:pPr marL="514350" indent="-514350">
              <a:buNone/>
            </a:pPr>
            <a:r>
              <a:rPr lang="fr-FR" dirty="0" smtClean="0">
                <a:solidFill>
                  <a:srgbClr val="FF0000"/>
                </a:solidFill>
              </a:rPr>
              <a:t>Ce contrôle s’exerce sur les ordonnateurs et comptables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92664"/>
          </a:xfrm>
        </p:spPr>
        <p:txBody>
          <a:bodyPr>
            <a:normAutofit fontScale="90000"/>
          </a:bodyPr>
          <a:lstStyle/>
          <a:p>
            <a:r>
              <a:rPr lang="fr-FR" sz="3600" dirty="0" smtClean="0">
                <a:solidFill>
                  <a:schemeClr val="accent6">
                    <a:lumMod val="50000"/>
                  </a:schemeClr>
                </a:solidFill>
                <a:latin typeface="+mn-lt"/>
              </a:rPr>
              <a:t>5- le contrôle hiérarchique</a:t>
            </a:r>
            <a:endParaRPr lang="fr-FR" sz="3600" dirty="0">
              <a:solidFill>
                <a:schemeClr val="accent6">
                  <a:lumMod val="50000"/>
                </a:schemeClr>
              </a:solidFill>
              <a:latin typeface="+mn-lt"/>
            </a:endParaRPr>
          </a:p>
        </p:txBody>
      </p:sp>
      <p:sp>
        <p:nvSpPr>
          <p:cNvPr id="3" name="Espace réservé du contenu 2"/>
          <p:cNvSpPr>
            <a:spLocks noGrp="1"/>
          </p:cNvSpPr>
          <p:nvPr>
            <p:ph idx="1"/>
          </p:nvPr>
        </p:nvSpPr>
        <p:spPr>
          <a:xfrm>
            <a:off x="457200" y="1340768"/>
            <a:ext cx="8229600" cy="4983832"/>
          </a:xfrm>
        </p:spPr>
        <p:txBody>
          <a:bodyPr/>
          <a:lstStyle/>
          <a:p>
            <a:r>
              <a:rPr lang="fr-FR" dirty="0" smtClean="0"/>
              <a:t>Ce contrôle est exercé sur les comptables soumis à l’autorité du TGR</a:t>
            </a:r>
          </a:p>
          <a:p>
            <a:r>
              <a:rPr lang="fr-FR" dirty="0" smtClean="0"/>
              <a:t>Ce contrôle se présente sous trois formes:</a:t>
            </a:r>
          </a:p>
          <a:p>
            <a:pPr>
              <a:buNone/>
            </a:pPr>
            <a:endParaRPr lang="fr-FR" dirty="0" smtClean="0"/>
          </a:p>
          <a:p>
            <a:pPr marL="514350" indent="-514350">
              <a:buFont typeface="+mj-lt"/>
              <a:buAutoNum type="arabicPeriod"/>
            </a:pPr>
            <a:r>
              <a:rPr lang="fr-FR" dirty="0" smtClean="0">
                <a:solidFill>
                  <a:srgbClr val="FFC000"/>
                </a:solidFill>
              </a:rPr>
              <a:t>Les arrêtés de caisse</a:t>
            </a:r>
          </a:p>
          <a:p>
            <a:pPr marL="514350" indent="-514350">
              <a:buFont typeface="+mj-lt"/>
              <a:buAutoNum type="arabicPeriod"/>
            </a:pPr>
            <a:r>
              <a:rPr lang="fr-FR" dirty="0" smtClean="0">
                <a:solidFill>
                  <a:srgbClr val="FFC000"/>
                </a:solidFill>
              </a:rPr>
              <a:t>Contrôle sur pièces</a:t>
            </a:r>
          </a:p>
          <a:p>
            <a:pPr marL="514350" indent="-514350">
              <a:buFont typeface="+mj-lt"/>
              <a:buAutoNum type="arabicPeriod"/>
            </a:pPr>
            <a:r>
              <a:rPr lang="fr-FR" dirty="0" smtClean="0">
                <a:solidFill>
                  <a:srgbClr val="FFC000"/>
                </a:solidFill>
              </a:rPr>
              <a:t>Contrôle sur place effectué par les inspecteurs du ministère des finances</a:t>
            </a:r>
            <a:endParaRPr lang="fr-FR" dirty="0">
              <a:solidFill>
                <a:srgbClr val="FFC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36680"/>
          </a:xfrm>
        </p:spPr>
        <p:txBody>
          <a:bodyPr>
            <a:normAutofit fontScale="90000"/>
          </a:bodyPr>
          <a:lstStyle/>
          <a:p>
            <a:pPr algn="ctr"/>
            <a:r>
              <a:rPr lang="fr-FR" sz="3600" dirty="0" smtClean="0">
                <a:solidFill>
                  <a:srgbClr val="FF0000"/>
                </a:solidFill>
                <a:latin typeface="+mn-lt"/>
              </a:rPr>
              <a:t>Le contrôle juridictionnel ou le contrôle supérieur: la cour des comptes</a:t>
            </a:r>
            <a:endParaRPr lang="fr-FR" sz="3600" dirty="0">
              <a:solidFill>
                <a:srgbClr val="FF0000"/>
              </a:solidFill>
              <a:latin typeface="+mn-lt"/>
            </a:endParaRPr>
          </a:p>
        </p:txBody>
      </p:sp>
      <p:sp>
        <p:nvSpPr>
          <p:cNvPr id="3" name="Espace réservé du contenu 2"/>
          <p:cNvSpPr>
            <a:spLocks noGrp="1"/>
          </p:cNvSpPr>
          <p:nvPr>
            <p:ph idx="1"/>
          </p:nvPr>
        </p:nvSpPr>
        <p:spPr>
          <a:xfrm>
            <a:off x="457200" y="1484784"/>
            <a:ext cx="8229600" cy="4839816"/>
          </a:xfrm>
        </p:spPr>
        <p:txBody>
          <a:bodyPr>
            <a:normAutofit fontScale="92500" lnSpcReduction="10000"/>
          </a:bodyPr>
          <a:lstStyle/>
          <a:p>
            <a:r>
              <a:rPr lang="fr-FR" dirty="0" smtClean="0"/>
              <a:t>Il s’agit d’un contrôle externe</a:t>
            </a:r>
          </a:p>
          <a:p>
            <a:r>
              <a:rPr lang="fr-FR" dirty="0" smtClean="0"/>
              <a:t>La Constitution de 2011 a renforcé le rang de la CC en tant qu’institution supérieure de contrôle des finances publiques du Royaume, qui garantit son indépendance</a:t>
            </a:r>
          </a:p>
          <a:p>
            <a:pPr>
              <a:buNone/>
            </a:pPr>
            <a:r>
              <a:rPr lang="fr-FR" dirty="0" smtClean="0"/>
              <a:t>    (article 147 de la Constitution)</a:t>
            </a:r>
          </a:p>
          <a:p>
            <a:r>
              <a:rPr lang="fr-FR" dirty="0" smtClean="0"/>
              <a:t>la Constitution prévoit la possibilité pour le parlement de recourir à l’assistance de la cour des comptes pour l’évaluation des politiques publiques.</a:t>
            </a:r>
          </a:p>
          <a:p>
            <a:endParaRPr lang="fr-FR" dirty="0" smtClean="0"/>
          </a:p>
          <a:p>
            <a:pPr>
              <a:buNone/>
            </a:pPr>
            <a:endParaRPr lang="fr-FR" dirty="0" smtClean="0"/>
          </a:p>
          <a:p>
            <a:pPr>
              <a:buNone/>
            </a:pPr>
            <a:r>
              <a:rPr lang="fr-FR" dirty="0" smtClean="0"/>
              <a:t>La CC est appelée à évaluer les politiques publiques et non pas uniquement les finances publiques</a:t>
            </a:r>
          </a:p>
          <a:p>
            <a:endParaRPr lang="fr-FR" dirty="0"/>
          </a:p>
        </p:txBody>
      </p:sp>
      <p:sp>
        <p:nvSpPr>
          <p:cNvPr id="4" name="Flèche vers le bas 3"/>
          <p:cNvSpPr/>
          <p:nvPr/>
        </p:nvSpPr>
        <p:spPr>
          <a:xfrm>
            <a:off x="3995936" y="4509120"/>
            <a:ext cx="1152128"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80696"/>
          </a:xfrm>
        </p:spPr>
        <p:txBody>
          <a:bodyPr>
            <a:normAutofit/>
          </a:bodyPr>
          <a:lstStyle/>
          <a:p>
            <a:pPr algn="ctr"/>
            <a:r>
              <a:rPr lang="fr-FR" sz="2800" b="1" dirty="0" smtClean="0">
                <a:latin typeface="+mn-lt"/>
              </a:rPr>
              <a:t>Le contrôle des opérations budgétaires</a:t>
            </a:r>
            <a:endParaRPr lang="fr-FR" sz="2800" b="1" dirty="0">
              <a:latin typeface="+mn-lt"/>
            </a:endParaRPr>
          </a:p>
        </p:txBody>
      </p:sp>
      <p:sp>
        <p:nvSpPr>
          <p:cNvPr id="3" name="Espace réservé du contenu 2"/>
          <p:cNvSpPr>
            <a:spLocks noGrp="1"/>
          </p:cNvSpPr>
          <p:nvPr>
            <p:ph idx="1"/>
          </p:nvPr>
        </p:nvSpPr>
        <p:spPr>
          <a:xfrm>
            <a:off x="457200" y="1412776"/>
            <a:ext cx="8229600" cy="4911824"/>
          </a:xfrm>
        </p:spPr>
        <p:txBody>
          <a:bodyPr>
            <a:normAutofit/>
          </a:bodyPr>
          <a:lstStyle/>
          <a:p>
            <a:endParaRPr lang="fr-FR" dirty="0" smtClean="0"/>
          </a:p>
          <a:p>
            <a:r>
              <a:rPr lang="fr-FR" dirty="0" smtClean="0"/>
              <a:t>On distingue plusieurs classifications des contrôles. </a:t>
            </a:r>
          </a:p>
          <a:p>
            <a:pPr lvl="1" algn="just"/>
            <a:r>
              <a:rPr lang="fr-FR" i="1" dirty="0" smtClean="0"/>
              <a:t>Le </a:t>
            </a:r>
            <a:r>
              <a:rPr lang="fr-FR" b="1" i="1" dirty="0" smtClean="0"/>
              <a:t>contrôle a priori:  s'efforce de prévenir les irrégularités. Son but est d'empêcher qu'une irrégularité soit commise. Il constitue cependant un facteur de paralysie de l'action administrative.</a:t>
            </a:r>
          </a:p>
          <a:p>
            <a:pPr lvl="1" algn="just"/>
            <a:r>
              <a:rPr lang="fr-FR" i="1" dirty="0" smtClean="0"/>
              <a:t>Le </a:t>
            </a:r>
            <a:r>
              <a:rPr lang="fr-FR" b="1" i="1" dirty="0" smtClean="0"/>
              <a:t>contrôle a posteriori : intervient pour sanctionner les irrégularités commises. Il évite la paralysie générée par le contrôle a priori mais il est beaucoup moins protecteur des deniers publics, car les conséquences d'une irrégularité budgétaire sont souvent difficilement réparables.</a:t>
            </a:r>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76640"/>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a:bodyPr>
          <a:lstStyle/>
          <a:p>
            <a:endParaRPr lang="fr-FR" dirty="0" smtClean="0"/>
          </a:p>
          <a:p>
            <a:r>
              <a:rPr lang="fr-FR" dirty="0" smtClean="0"/>
              <a:t>La CC est chargée d’assurer le contrôle supérieur de l’exécution des LF</a:t>
            </a:r>
          </a:p>
          <a:p>
            <a:r>
              <a:rPr lang="fr-FR" dirty="0" smtClean="0"/>
              <a:t>Elle assure la régularité des opérations de recettes et de dépenses des organismes soumis à son contrôle en vertu de la loi et apprécie la gestion</a:t>
            </a:r>
          </a:p>
          <a:p>
            <a:r>
              <a:rPr lang="fr-FR" dirty="0" smtClean="0"/>
              <a:t>Elle sanctionne les manquements aux règles qui régissent les dites opérations</a:t>
            </a:r>
          </a:p>
          <a:p>
            <a:r>
              <a:rPr lang="fr-FR" dirty="0" smtClean="0"/>
              <a:t>Elle assiste le parlement et le gouvernement dans les domaines relevant de sa compétence</a:t>
            </a:r>
          </a:p>
          <a:p>
            <a:endParaRPr lang="fr-FR" dirty="0" smtClean="0"/>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a:bodyPr>
          <a:lstStyle/>
          <a:p>
            <a:endParaRPr lang="fr-FR" dirty="0" smtClean="0"/>
          </a:p>
          <a:p>
            <a:r>
              <a:rPr lang="fr-FR" dirty="0" smtClean="0"/>
              <a:t>Elle rend compte au Roi de l’ensemble de ses activités</a:t>
            </a:r>
          </a:p>
          <a:p>
            <a:r>
              <a:rPr lang="fr-FR" dirty="0" smtClean="0"/>
              <a:t>Elle vérifie et juge les comptes des comptables qui sont tenus de produire annuellement à la CC les situations comptables des services qu’ils gèrent</a:t>
            </a:r>
          </a:p>
          <a:p>
            <a:pPr algn="just"/>
            <a:r>
              <a:rPr lang="fr-FR" dirty="0" smtClean="0"/>
              <a:t>En vue de promouvoir la politique de décentralisation, la Constitution a institué des Cours régionales des comptes qu'elle a investies des missions de contrôle des comptes et de la gestion des collectivités territoriales.</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76640"/>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a:bodyPr>
          <a:lstStyle/>
          <a:p>
            <a:pPr algn="just"/>
            <a:r>
              <a:rPr lang="fr-FR" dirty="0" smtClean="0"/>
              <a:t>la Cour a développé ses attributions dans le domaine de contrôle de la gestion, visant à participer activement à la rationalisation et l'optimisation de la gestion des deniers publics, dans un contexte économique et</a:t>
            </a:r>
          </a:p>
          <a:p>
            <a:pPr algn="just">
              <a:buNone/>
            </a:pPr>
            <a:r>
              <a:rPr lang="fr-FR" dirty="0" smtClean="0"/>
              <a:t>   financier en quête de la performance. De même, le souci de la transparence et la moralisation de la vie publique a poussé le législateur à élargir le mandant de la Cour à de nouvelles missions portant notamment sur le contrôle des dépenses des partis politiques, le financement des campagnes électorales et la déclaration obligatoire de patrimoine.</a:t>
            </a: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24648"/>
          </a:xfrm>
        </p:spPr>
        <p:txBody>
          <a:bodyPr>
            <a:normAutofit/>
          </a:bodyPr>
          <a:lstStyle/>
          <a:p>
            <a:pPr algn="ctr"/>
            <a:r>
              <a:rPr lang="fr-FR" sz="3600" dirty="0" smtClean="0">
                <a:solidFill>
                  <a:srgbClr val="FF0000"/>
                </a:solidFill>
                <a:latin typeface="+mn-lt"/>
              </a:rPr>
              <a:t>Le contrôle parlementaire</a:t>
            </a:r>
            <a:endParaRPr lang="fr-FR" sz="3600" dirty="0">
              <a:solidFill>
                <a:srgbClr val="FF0000"/>
              </a:solidFill>
              <a:latin typeface="+mn-lt"/>
            </a:endParaRPr>
          </a:p>
        </p:txBody>
      </p:sp>
      <p:sp>
        <p:nvSpPr>
          <p:cNvPr id="3" name="Espace réservé du contenu 2"/>
          <p:cNvSpPr>
            <a:spLocks noGrp="1"/>
          </p:cNvSpPr>
          <p:nvPr>
            <p:ph idx="1"/>
          </p:nvPr>
        </p:nvSpPr>
        <p:spPr/>
        <p:txBody>
          <a:bodyPr/>
          <a:lstStyle/>
          <a:p>
            <a:pPr algn="just">
              <a:buNone/>
            </a:pPr>
            <a:r>
              <a:rPr lang="fr-FR" dirty="0"/>
              <a:t> </a:t>
            </a:r>
            <a:r>
              <a:rPr lang="fr-FR" dirty="0" smtClean="0"/>
              <a:t>	</a:t>
            </a:r>
            <a:r>
              <a:rPr lang="fr-FR" dirty="0" err="1" smtClean="0"/>
              <a:t>ique</a:t>
            </a:r>
            <a:r>
              <a:rPr lang="fr-FR" dirty="0" smtClean="0"/>
              <a:t>.</a:t>
            </a:r>
          </a:p>
          <a:p>
            <a:pPr>
              <a:buNone/>
            </a:pPr>
            <a:r>
              <a:rPr lang="fr-FR" dirty="0" smtClean="0"/>
              <a:t>Le contrôle budgétaire parlementaire est une fonction essentielle pour renforcer la bonne gouvernance des finances publiques qui constitue un élément essentiel pour les Etats qui voudraient renforcer leurs capacités nécessaires pour le développement </a:t>
            </a:r>
            <a:r>
              <a:rPr lang="fr-FR" dirty="0" err="1" smtClean="0"/>
              <a:t>économ</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lstStyle/>
          <a:p>
            <a:pPr algn="just"/>
            <a:r>
              <a:rPr lang="fr-FR" dirty="0" smtClean="0"/>
              <a:t>La bonne gouvernance en matière des finances publiques consiste en la réalisation des services publics </a:t>
            </a:r>
            <a:r>
              <a:rPr lang="fr-FR" dirty="0" smtClean="0"/>
              <a:t>par </a:t>
            </a:r>
            <a:r>
              <a:rPr lang="fr-FR" dirty="0" smtClean="0"/>
              <a:t>des dépenses publiques qui sont accessibles, transparentes et responsables et financent les priorités gouvernementales, sans gaspillage ou </a:t>
            </a:r>
            <a:r>
              <a:rPr lang="fr-FR" dirty="0" smtClean="0"/>
              <a:t>corruption.</a:t>
            </a:r>
          </a:p>
          <a:p>
            <a:pPr algn="just">
              <a:buNone/>
            </a:pPr>
            <a:endParaRPr lang="fr-FR" dirty="0" smtClean="0"/>
          </a:p>
          <a:p>
            <a:pPr algn="just"/>
            <a:r>
              <a:rPr lang="fr-FR" dirty="0" smtClean="0"/>
              <a:t> </a:t>
            </a:r>
            <a:r>
              <a:rPr lang="fr-FR" dirty="0" smtClean="0"/>
              <a:t>Le parlement doit veiller à ce que la mise en </a:t>
            </a:r>
            <a:r>
              <a:rPr lang="fr-FR" dirty="0" smtClean="0"/>
              <a:t>œuvre </a:t>
            </a:r>
            <a:r>
              <a:rPr lang="fr-FR" dirty="0" smtClean="0"/>
              <a:t>du budget se fasse en toute transparence, conformément aux autorisations accordées dans les lois de finances initiales et rectificatives, et dans le respect des textes et lois en vigueur. </a:t>
            </a: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a:bodyPr>
          <a:lstStyle/>
          <a:p>
            <a:pPr algn="just"/>
            <a:r>
              <a:rPr lang="fr-FR" dirty="0" smtClean="0"/>
              <a:t>Le </a:t>
            </a:r>
            <a:r>
              <a:rPr lang="fr-FR" dirty="0" smtClean="0"/>
              <a:t>Parlement est un acteur essentiel dans le contrôle budgétaire et dans la définition des politiques publiques. Avec la promulgation de la nouvelle Constitution marocaine du 29 juillet 2011, on assiste à un véritable pouvoir financier du parlement</a:t>
            </a:r>
            <a:r>
              <a:rPr lang="fr-FR" dirty="0" smtClean="0"/>
              <a:t>.</a:t>
            </a:r>
          </a:p>
          <a:p>
            <a:pPr algn="just"/>
            <a:r>
              <a:rPr lang="fr-FR" dirty="0" smtClean="0"/>
              <a:t> </a:t>
            </a:r>
            <a:r>
              <a:rPr lang="fr-FR" dirty="0" smtClean="0"/>
              <a:t>Ses compétences en matière financière </a:t>
            </a:r>
            <a:r>
              <a:rPr lang="fr-FR" dirty="0" smtClean="0"/>
              <a:t>se sont </a:t>
            </a:r>
            <a:r>
              <a:rPr lang="fr-FR" dirty="0" smtClean="0"/>
              <a:t>renforcées</a:t>
            </a:r>
            <a:r>
              <a:rPr lang="fr-FR" dirty="0" smtClean="0"/>
              <a:t>, notamment dans sa mission de contrôle de l’élaboration et du vote du budget. </a:t>
            </a:r>
            <a:endParaRPr lang="fr-FR" dirty="0" smtClean="0"/>
          </a:p>
          <a:p>
            <a:pPr algn="just"/>
            <a:r>
              <a:rPr lang="fr-FR" dirty="0" smtClean="0"/>
              <a:t>Le </a:t>
            </a:r>
            <a:r>
              <a:rPr lang="fr-FR" dirty="0" smtClean="0"/>
              <a:t>parlement est ainsi habilité à demander des comptes au gouvernement, et à exercer pleinement son rôle dans la rationalisation et l’optimisation des finances publiques.</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L’article 75 de la Constitution de 2011 stipule que : « Le Parlement vote la loi de finances, déposée par priorité devant la Chambre des Représentants, dans les conditions prévues par une loi organique. Celle-ci détermine la nature des informations, documents et données nécessaires pour enrichir les débats parlementaires sur le projet de loi de finances ».</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348648"/>
          </a:xfrm>
        </p:spPr>
        <p:txBody>
          <a:bodyPr>
            <a:normAutofit fontScale="90000"/>
          </a:bodyPr>
          <a:lstStyle/>
          <a:p>
            <a:endParaRPr lang="fr-FR" dirty="0"/>
          </a:p>
        </p:txBody>
      </p:sp>
      <p:sp>
        <p:nvSpPr>
          <p:cNvPr id="3" name="Espace réservé du contenu 2"/>
          <p:cNvSpPr>
            <a:spLocks noGrp="1"/>
          </p:cNvSpPr>
          <p:nvPr>
            <p:ph idx="1"/>
          </p:nvPr>
        </p:nvSpPr>
        <p:spPr>
          <a:xfrm>
            <a:off x="457200" y="1196752"/>
            <a:ext cx="8229600" cy="5127848"/>
          </a:xfrm>
        </p:spPr>
        <p:txBody>
          <a:bodyPr>
            <a:normAutofit fontScale="92500" lnSpcReduction="20000"/>
          </a:bodyPr>
          <a:lstStyle/>
          <a:p>
            <a:pPr algn="just"/>
            <a:r>
              <a:rPr lang="fr-FR" dirty="0" smtClean="0"/>
              <a:t>Ce principe fondamental a été concrétisé par l’article 14 de la Déclaration des droits de l’homme et du citoyen de 1946, qui stipule que « tous les citoyens ont le droit de constater, par eux-mêmes ou par leurs représentants, la nécessité de la contribution publique, de la consentir librement, d’en suivre l’emploi […] ». </a:t>
            </a:r>
            <a:endParaRPr lang="fr-FR" dirty="0" smtClean="0"/>
          </a:p>
          <a:p>
            <a:pPr algn="just"/>
            <a:endParaRPr lang="fr-FR" dirty="0" smtClean="0"/>
          </a:p>
          <a:p>
            <a:pPr algn="just"/>
            <a:r>
              <a:rPr lang="fr-FR" dirty="0" smtClean="0"/>
              <a:t>Le Parlement, à travers le vote de la loi de finances, </a:t>
            </a:r>
            <a:r>
              <a:rPr lang="fr-FR" dirty="0" smtClean="0"/>
              <a:t>autorise les recettes et les </a:t>
            </a:r>
            <a:r>
              <a:rPr lang="fr-FR" dirty="0" smtClean="0"/>
              <a:t>dépenses. Il doit en </a:t>
            </a:r>
            <a:r>
              <a:rPr lang="fr-FR" dirty="0" smtClean="0"/>
              <a:t>contrôler la bonne exécution. </a:t>
            </a:r>
            <a:endParaRPr lang="fr-FR" dirty="0" smtClean="0"/>
          </a:p>
          <a:p>
            <a:pPr algn="just"/>
            <a:r>
              <a:rPr lang="fr-FR" dirty="0" smtClean="0"/>
              <a:t>Quant </a:t>
            </a:r>
            <a:r>
              <a:rPr lang="fr-FR" dirty="0" smtClean="0"/>
              <a:t>au gouvernement, </a:t>
            </a:r>
            <a:r>
              <a:rPr lang="fr-FR" dirty="0" smtClean="0"/>
              <a:t>il</a:t>
            </a:r>
            <a:r>
              <a:rPr lang="fr-FR" dirty="0" smtClean="0"/>
              <a:t> </a:t>
            </a:r>
            <a:r>
              <a:rPr lang="fr-FR" dirty="0" smtClean="0"/>
              <a:t>a pour mission d’exécuter les lois de finances, et </a:t>
            </a:r>
            <a:endParaRPr lang="fr-FR" dirty="0" smtClean="0"/>
          </a:p>
          <a:p>
            <a:pPr algn="just"/>
            <a:r>
              <a:rPr lang="fr-FR" dirty="0" smtClean="0"/>
              <a:t>L</a:t>
            </a:r>
            <a:r>
              <a:rPr lang="fr-FR" dirty="0" smtClean="0"/>
              <a:t>a </a:t>
            </a:r>
            <a:r>
              <a:rPr lang="fr-FR" dirty="0" smtClean="0"/>
              <a:t>Cour des comptes vérifie la conformité de cette exécution à la réglementation en vigueur (reddition des comptes).</a:t>
            </a:r>
            <a:endParaRPr lang="fr-FR" dirty="0"/>
          </a:p>
        </p:txBody>
      </p:sp>
      <p:sp>
        <p:nvSpPr>
          <p:cNvPr id="4" name="Flèche vers le bas 3"/>
          <p:cNvSpPr/>
          <p:nvPr/>
        </p:nvSpPr>
        <p:spPr>
          <a:xfrm>
            <a:off x="3563888" y="3068960"/>
            <a:ext cx="1512168"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76640"/>
          </a:xfrm>
        </p:spPr>
        <p:txBody>
          <a:bodyPr>
            <a:normAutofit fontScale="90000"/>
          </a:bodyPr>
          <a:lstStyle/>
          <a:p>
            <a:endParaRPr lang="fr-FR" dirty="0"/>
          </a:p>
        </p:txBody>
      </p:sp>
      <p:sp>
        <p:nvSpPr>
          <p:cNvPr id="3" name="Espace réservé du contenu 2"/>
          <p:cNvSpPr>
            <a:spLocks noGrp="1"/>
          </p:cNvSpPr>
          <p:nvPr>
            <p:ph idx="1"/>
          </p:nvPr>
        </p:nvSpPr>
        <p:spPr>
          <a:xfrm>
            <a:off x="457200" y="1196752"/>
            <a:ext cx="8229600" cy="5127848"/>
          </a:xfrm>
        </p:spPr>
        <p:txBody>
          <a:bodyPr>
            <a:normAutofit fontScale="85000" lnSpcReduction="20000"/>
          </a:bodyPr>
          <a:lstStyle/>
          <a:p>
            <a:r>
              <a:rPr lang="fr-FR" dirty="0" smtClean="0"/>
              <a:t>Le </a:t>
            </a:r>
            <a:r>
              <a:rPr lang="fr-FR" dirty="0" smtClean="0"/>
              <a:t>contrôle exercé </a:t>
            </a:r>
            <a:r>
              <a:rPr lang="fr-FR" dirty="0" smtClean="0"/>
              <a:t>par le parlement , en cours d’exécution du budget et a </a:t>
            </a:r>
            <a:r>
              <a:rPr lang="fr-FR" dirty="0" smtClean="0"/>
              <a:t>posteriori (lors </a:t>
            </a:r>
            <a:r>
              <a:rPr lang="fr-FR" dirty="0" smtClean="0"/>
              <a:t>du vote de la loi de </a:t>
            </a:r>
            <a:r>
              <a:rPr lang="fr-FR" dirty="0" smtClean="0"/>
              <a:t>règlement), </a:t>
            </a:r>
            <a:r>
              <a:rPr lang="fr-FR" dirty="0" smtClean="0"/>
              <a:t>a été renforcé en 2015 par les dispositions de la nouvelle loi organique n° 130-13 relative à la loi de finances  ( La </a:t>
            </a:r>
            <a:r>
              <a:rPr lang="fr-FR" dirty="0" smtClean="0"/>
              <a:t>LOF 130-13):</a:t>
            </a:r>
          </a:p>
          <a:p>
            <a:pPr>
              <a:buNone/>
            </a:pPr>
            <a:endParaRPr lang="fr-FR" dirty="0" smtClean="0"/>
          </a:p>
          <a:p>
            <a:r>
              <a:rPr lang="fr-FR" dirty="0" smtClean="0"/>
              <a:t>La participation du parlement dès les premières étapes de préparation de la loi de finances</a:t>
            </a:r>
            <a:endParaRPr lang="fr-FR" dirty="0" smtClean="0"/>
          </a:p>
          <a:p>
            <a:r>
              <a:rPr lang="fr-FR" dirty="0" smtClean="0"/>
              <a:t>l’enrichissement </a:t>
            </a:r>
            <a:r>
              <a:rPr lang="fr-FR" dirty="0" smtClean="0"/>
              <a:t>qualitatif de l’information sur la Loi de Finances communiquée au </a:t>
            </a:r>
            <a:r>
              <a:rPr lang="fr-FR" dirty="0" smtClean="0"/>
              <a:t>parlement </a:t>
            </a:r>
            <a:r>
              <a:rPr lang="fr-FR" dirty="0" smtClean="0"/>
              <a:t>et par l’orientation du débat parlementaire davantage vers la performance du budget et ses retombées sur la qualité de vie des citoyens. </a:t>
            </a:r>
            <a:r>
              <a:rPr lang="fr-FR" dirty="0" smtClean="0"/>
              <a:t>(cours 5)</a:t>
            </a:r>
          </a:p>
          <a:p>
            <a:r>
              <a:rPr lang="fr-FR" dirty="0" smtClean="0"/>
              <a:t>La responsabilisation des gestionnaires et les différents rapports de performance rédigés ( voir sur ce point la responsabilisation des gestionnaires cours5)</a:t>
            </a:r>
          </a:p>
          <a:p>
            <a:r>
              <a:rPr lang="fr-FR" dirty="0" smtClean="0"/>
              <a:t>Le vote de la loi règlement six mois après son dépôt au niveau des deux chambres du parlement</a:t>
            </a:r>
            <a:r>
              <a:rPr lang="fr-FR" dirty="0" smtClean="0"/>
              <a:t> </a:t>
            </a:r>
            <a:endParaRPr lang="fr-FR" dirty="0"/>
          </a:p>
        </p:txBody>
      </p:sp>
      <p:sp>
        <p:nvSpPr>
          <p:cNvPr id="4" name="Flèche vers le bas 3"/>
          <p:cNvSpPr/>
          <p:nvPr/>
        </p:nvSpPr>
        <p:spPr>
          <a:xfrm>
            <a:off x="3635896" y="2348880"/>
            <a:ext cx="1080120"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1196752"/>
            <a:ext cx="8229600" cy="5127848"/>
          </a:xfrm>
        </p:spPr>
        <p:txBody>
          <a:bodyPr>
            <a:normAutofit/>
          </a:bodyPr>
          <a:lstStyle/>
          <a:p>
            <a:pPr algn="just"/>
            <a:endParaRPr lang="fr-FR" dirty="0" smtClean="0"/>
          </a:p>
          <a:p>
            <a:pPr algn="just"/>
            <a:r>
              <a:rPr lang="fr-FR" dirty="0" smtClean="0"/>
              <a:t>La </a:t>
            </a:r>
            <a:r>
              <a:rPr lang="fr-FR" dirty="0" smtClean="0"/>
              <a:t>constitution marocaine dote le parlement des outils de contrôle que l’on retrouve dans les lois fondamentales des pays les plus démocratiques, et qui vont des questions orales jusqu’aux commissions d’enquête. Mais l’action gouvernementale, n’est jamais évaluée </a:t>
            </a:r>
            <a:r>
              <a:rPr lang="fr-FR" dirty="0" smtClean="0"/>
              <a:t>à </a:t>
            </a:r>
            <a:r>
              <a:rPr lang="fr-FR" dirty="0" smtClean="0"/>
              <a:t>postériori par rapport à son efficacité, à sa pertinence et son utilité.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20656"/>
          </a:xfrm>
        </p:spPr>
        <p:txBody>
          <a:bodyPr>
            <a:normAutofit fontScale="90000"/>
          </a:bodyPr>
          <a:lstStyle/>
          <a:p>
            <a:endParaRPr lang="fr-FR" sz="3200" dirty="0">
              <a:solidFill>
                <a:srgbClr val="FF0000"/>
              </a:solidFill>
              <a:latin typeface="+mn-lt"/>
            </a:endParaRPr>
          </a:p>
        </p:txBody>
      </p:sp>
      <p:sp>
        <p:nvSpPr>
          <p:cNvPr id="3" name="Espace réservé du contenu 2"/>
          <p:cNvSpPr>
            <a:spLocks noGrp="1"/>
          </p:cNvSpPr>
          <p:nvPr>
            <p:ph idx="1"/>
          </p:nvPr>
        </p:nvSpPr>
        <p:spPr>
          <a:xfrm>
            <a:off x="457200" y="1196752"/>
            <a:ext cx="8229600" cy="5127848"/>
          </a:xfrm>
        </p:spPr>
        <p:txBody>
          <a:bodyPr>
            <a:normAutofit/>
          </a:bodyPr>
          <a:lstStyle/>
          <a:p>
            <a:r>
              <a:rPr lang="fr-FR" dirty="0" smtClean="0"/>
              <a:t>les contrôles en matière d’exécution budgétaire portaient sur la régularité des opérations de dépenses et de recettes </a:t>
            </a:r>
          </a:p>
          <a:p>
            <a:r>
              <a:rPr lang="fr-FR" dirty="0" smtClean="0"/>
              <a:t>Avec l'exigence de performance, de nouveaux contrôles sont apparus qui rapprochent le contrôle budgétaire du contrôle qui s'applique aux entreprises </a:t>
            </a:r>
          </a:p>
          <a:p>
            <a:endParaRPr lang="fr-FR" dirty="0" smtClean="0"/>
          </a:p>
          <a:p>
            <a:pPr algn="ctr">
              <a:buNone/>
            </a:pPr>
            <a:r>
              <a:rPr lang="fr-FR" dirty="0" smtClean="0"/>
              <a:t>	Les contrôles opérés sont donc indissociables d'une logique de performance et de résultats. </a:t>
            </a:r>
          </a:p>
          <a:p>
            <a:pPr algn="ctr">
              <a:buNone/>
            </a:pPr>
            <a:r>
              <a:rPr lang="fr-FR" dirty="0" smtClean="0"/>
              <a:t>(constitution 2011, LOF130-13)</a:t>
            </a:r>
            <a:endParaRPr lang="fr-FR" dirty="0"/>
          </a:p>
        </p:txBody>
      </p:sp>
      <p:sp>
        <p:nvSpPr>
          <p:cNvPr id="4" name="Flèche vers le bas 3"/>
          <p:cNvSpPr/>
          <p:nvPr/>
        </p:nvSpPr>
        <p:spPr>
          <a:xfrm>
            <a:off x="4355976" y="3861048"/>
            <a:ext cx="57606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76640"/>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lstStyle/>
          <a:p>
            <a:endParaRPr lang="fr-FR" dirty="0" smtClean="0"/>
          </a:p>
          <a:p>
            <a:pPr algn="just"/>
            <a:r>
              <a:rPr lang="fr-FR" dirty="0" smtClean="0"/>
              <a:t>Notons que la </a:t>
            </a:r>
            <a:r>
              <a:rPr lang="fr-FR" dirty="0" smtClean="0"/>
              <a:t>nouvelle attribution introduite par l’article 70 de la constitution de 2011 en faveur du parlement qui désormais «évalue les politiques publiques », représente le franchissement d’une étape importante sur le chemin de la constitution démocratique</a:t>
            </a:r>
            <a:r>
              <a:rPr lang="fr-FR" dirty="0" smtClean="0"/>
              <a:t>.</a:t>
            </a:r>
          </a:p>
          <a:p>
            <a:pPr algn="just"/>
            <a:endParaRPr lang="fr-FR" dirty="0" smtClean="0"/>
          </a:p>
          <a:p>
            <a:pPr algn="just"/>
            <a:endParaRPr lang="fr-FR" dirty="0" smtClean="0"/>
          </a:p>
          <a:p>
            <a:pPr algn="just">
              <a:buNone/>
            </a:pPr>
            <a:r>
              <a:rPr lang="fr-FR" dirty="0" smtClean="0"/>
              <a:t>	L’objectif est de garantir le passage d’un parlement dominé à un parlement innovateur et évaluateur</a:t>
            </a:r>
            <a:endParaRPr lang="fr-FR" dirty="0" smtClean="0"/>
          </a:p>
          <a:p>
            <a:endParaRPr lang="fr-FR" dirty="0"/>
          </a:p>
        </p:txBody>
      </p:sp>
      <p:sp>
        <p:nvSpPr>
          <p:cNvPr id="4" name="Flèche vers le bas 3"/>
          <p:cNvSpPr/>
          <p:nvPr/>
        </p:nvSpPr>
        <p:spPr>
          <a:xfrm>
            <a:off x="3779912" y="4005064"/>
            <a:ext cx="1440160"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20656"/>
          </a:xfrm>
        </p:spPr>
        <p:txBody>
          <a:bodyPr>
            <a:normAutofit fontScale="90000"/>
          </a:bodyPr>
          <a:lstStyle/>
          <a:p>
            <a:r>
              <a:rPr lang="fr-FR" sz="3600" dirty="0" smtClean="0">
                <a:solidFill>
                  <a:schemeClr val="accent4">
                    <a:lumMod val="75000"/>
                  </a:schemeClr>
                </a:solidFill>
                <a:latin typeface="+mn-lt"/>
              </a:rPr>
              <a:t>Trois types de contrôle</a:t>
            </a:r>
            <a:endParaRPr lang="fr-FR" sz="3600" dirty="0">
              <a:solidFill>
                <a:schemeClr val="accent4">
                  <a:lumMod val="75000"/>
                </a:schemeClr>
              </a:solidFill>
              <a:latin typeface="+mn-lt"/>
            </a:endParaRPr>
          </a:p>
        </p:txBody>
      </p:sp>
      <p:graphicFrame>
        <p:nvGraphicFramePr>
          <p:cNvPr id="4" name="Espace réservé du contenu 3"/>
          <p:cNvGraphicFramePr>
            <a:graphicFrameLocks noGrp="1"/>
          </p:cNvGraphicFramePr>
          <p:nvPr>
            <p:ph idx="1"/>
          </p:nvPr>
        </p:nvGraphicFramePr>
        <p:xfrm>
          <a:off x="457200" y="1268760"/>
          <a:ext cx="8229600" cy="5055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80696"/>
          </a:xfrm>
        </p:spPr>
        <p:txBody>
          <a:bodyPr>
            <a:normAutofit/>
          </a:bodyPr>
          <a:lstStyle/>
          <a:p>
            <a:pPr algn="ctr"/>
            <a:r>
              <a:rPr lang="fr-FR" sz="3200" dirty="0" smtClean="0">
                <a:solidFill>
                  <a:srgbClr val="FF0000"/>
                </a:solidFill>
                <a:latin typeface="+mn-lt"/>
              </a:rPr>
              <a:t>Le contrôle administratif</a:t>
            </a:r>
            <a:endParaRPr lang="fr-FR" sz="3200" dirty="0">
              <a:solidFill>
                <a:srgbClr val="FF0000"/>
              </a:solidFill>
              <a:latin typeface="+mn-lt"/>
            </a:endParaRPr>
          </a:p>
        </p:txBody>
      </p:sp>
      <p:sp>
        <p:nvSpPr>
          <p:cNvPr id="3" name="Espace réservé du contenu 2"/>
          <p:cNvSpPr>
            <a:spLocks noGrp="1"/>
          </p:cNvSpPr>
          <p:nvPr>
            <p:ph idx="1"/>
          </p:nvPr>
        </p:nvSpPr>
        <p:spPr/>
        <p:txBody>
          <a:bodyPr>
            <a:normAutofit/>
          </a:bodyPr>
          <a:lstStyle/>
          <a:p>
            <a:r>
              <a:rPr lang="fr-FR" dirty="0" smtClean="0"/>
              <a:t>L’administration vise à rectifier ses propres erreurs.</a:t>
            </a:r>
          </a:p>
          <a:p>
            <a:pPr>
              <a:buNone/>
            </a:pPr>
            <a:endParaRPr lang="fr-FR" dirty="0" smtClean="0"/>
          </a:p>
          <a:p>
            <a:pPr marL="880110" lvl="1" indent="-514350">
              <a:buFont typeface="+mj-lt"/>
              <a:buAutoNum type="arabicPeriod"/>
            </a:pPr>
            <a:r>
              <a:rPr lang="fr-FR" dirty="0" smtClean="0"/>
              <a:t>Contrôleurs des engagements des dépenses</a:t>
            </a:r>
          </a:p>
          <a:p>
            <a:pPr marL="880110" lvl="1" indent="-514350">
              <a:buFont typeface="+mj-lt"/>
              <a:buAutoNum type="arabicPeriod"/>
            </a:pPr>
            <a:r>
              <a:rPr lang="fr-FR" dirty="0" smtClean="0"/>
              <a:t>Contrôleurs financiers des établissements et entreprises publics</a:t>
            </a:r>
          </a:p>
          <a:p>
            <a:pPr marL="880110" lvl="1" indent="-514350">
              <a:buFont typeface="+mj-lt"/>
              <a:buAutoNum type="arabicPeriod"/>
            </a:pPr>
            <a:r>
              <a:rPr lang="fr-FR" dirty="0" smtClean="0"/>
              <a:t>Comptable de la TGR</a:t>
            </a:r>
          </a:p>
          <a:p>
            <a:pPr marL="880110" lvl="1" indent="-514350">
              <a:buFont typeface="+mj-lt"/>
              <a:buAutoNum type="arabicPeriod"/>
            </a:pPr>
            <a:r>
              <a:rPr lang="fr-FR" dirty="0" smtClean="0"/>
              <a:t>IGF</a:t>
            </a:r>
          </a:p>
          <a:p>
            <a:pPr marL="880110" lvl="1" indent="-514350">
              <a:buFont typeface="+mj-lt"/>
              <a:buAutoNum type="arabicPeriod"/>
            </a:pPr>
            <a:r>
              <a:rPr lang="fr-FR" dirty="0" smtClean="0"/>
              <a:t>Supérieurs hiérarchiques des comptables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08688"/>
          </a:xfrm>
        </p:spPr>
        <p:txBody>
          <a:bodyPr>
            <a:normAutofit fontScale="90000"/>
          </a:bodyPr>
          <a:lstStyle/>
          <a:p>
            <a:r>
              <a:rPr lang="fr-FR" sz="3200" dirty="0" smtClean="0">
                <a:solidFill>
                  <a:schemeClr val="accent6">
                    <a:lumMod val="50000"/>
                  </a:schemeClr>
                </a:solidFill>
                <a:latin typeface="+mn-lt"/>
              </a:rPr>
              <a:t>1- Le contrôle des engagements des dépenses( CED)</a:t>
            </a:r>
            <a:endParaRPr lang="fr-FR" sz="3200" dirty="0">
              <a:solidFill>
                <a:schemeClr val="accent6">
                  <a:lumMod val="50000"/>
                </a:schemeClr>
              </a:solidFill>
              <a:latin typeface="+mn-lt"/>
            </a:endParaRPr>
          </a:p>
        </p:txBody>
      </p:sp>
      <p:sp>
        <p:nvSpPr>
          <p:cNvPr id="3" name="Espace réservé du contenu 2"/>
          <p:cNvSpPr>
            <a:spLocks noGrp="1"/>
          </p:cNvSpPr>
          <p:nvPr>
            <p:ph idx="1"/>
          </p:nvPr>
        </p:nvSpPr>
        <p:spPr>
          <a:xfrm>
            <a:off x="457200" y="1556792"/>
            <a:ext cx="8229600" cy="4767808"/>
          </a:xfrm>
        </p:spPr>
        <p:txBody>
          <a:bodyPr>
            <a:normAutofit fontScale="85000" lnSpcReduction="20000"/>
          </a:bodyPr>
          <a:lstStyle/>
          <a:p>
            <a:endParaRPr lang="fr-FR" dirty="0" smtClean="0"/>
          </a:p>
          <a:p>
            <a:r>
              <a:rPr lang="fr-FR" dirty="0" smtClean="0"/>
              <a:t>C'est un mode particulier de contrôle, exercé sur les ordonnateurs en cours d'exécution de la loi de finances, et qui relève exclusivement du ministère des finances. </a:t>
            </a:r>
          </a:p>
          <a:p>
            <a:r>
              <a:rPr lang="fr-FR" dirty="0" smtClean="0"/>
              <a:t>Porte sur la régularité des actes d’engagement des dépenses et vise à assurer l’intégrité des deniers publics</a:t>
            </a:r>
          </a:p>
          <a:p>
            <a:r>
              <a:rPr lang="fr-FR" dirty="0" smtClean="0"/>
              <a:t>Intervient avant tout engagement </a:t>
            </a:r>
          </a:p>
          <a:p>
            <a:r>
              <a:rPr lang="fr-FR" dirty="0" smtClean="0"/>
              <a:t>Effectué par les contrôleurs centraux, régionaux, préfectoraux et provinciaux (CC,CR,CP,CP)</a:t>
            </a:r>
          </a:p>
          <a:p>
            <a:r>
              <a:rPr lang="fr-FR" dirty="0" smtClean="0"/>
              <a:t>Un contrôleur général, nommé par dahir sur proposition du ministre des finances, assure la coordination des activités des contrôleurs et veille à l’unité d’interprétation des textes par les CC, CR, CP et CP.</a:t>
            </a:r>
          </a:p>
          <a:p>
            <a:r>
              <a:rPr lang="fr-FR" dirty="0" smtClean="0"/>
              <a:t>Ce contrôle ne s’exerce pas sur les dépenses sans ordonnancement préalable</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lstStyle/>
          <a:p>
            <a:r>
              <a:rPr lang="fr-FR" dirty="0" smtClean="0">
                <a:solidFill>
                  <a:srgbClr val="FF0000"/>
                </a:solidFill>
              </a:rPr>
              <a:t>Le CED consiste à vérifier:</a:t>
            </a:r>
          </a:p>
          <a:p>
            <a:pPr>
              <a:buNone/>
            </a:pPr>
            <a:endParaRPr lang="fr-FR" dirty="0" smtClean="0">
              <a:solidFill>
                <a:srgbClr val="FF0000"/>
              </a:solidFill>
            </a:endParaRPr>
          </a:p>
          <a:p>
            <a:pPr marL="880110" lvl="1" indent="-514350">
              <a:buFont typeface="+mj-lt"/>
              <a:buAutoNum type="arabicPeriod"/>
            </a:pPr>
            <a:r>
              <a:rPr lang="fr-FR" dirty="0" smtClean="0"/>
              <a:t>La disponibilité des crédits</a:t>
            </a:r>
          </a:p>
          <a:p>
            <a:pPr marL="880110" lvl="1" indent="-514350">
              <a:buFont typeface="+mj-lt"/>
              <a:buAutoNum type="arabicPeriod"/>
            </a:pPr>
            <a:r>
              <a:rPr lang="fr-FR" dirty="0" smtClean="0"/>
              <a:t>L’imputation de la dépense à une rubrique budgétaire</a:t>
            </a:r>
          </a:p>
          <a:p>
            <a:pPr marL="880110" lvl="1" indent="-514350">
              <a:buFont typeface="+mj-lt"/>
              <a:buAutoNum type="arabicPeriod"/>
            </a:pPr>
            <a:r>
              <a:rPr lang="fr-FR" dirty="0" smtClean="0"/>
              <a:t>L’exactitude des calculs des propositions d’engagements</a:t>
            </a:r>
          </a:p>
          <a:p>
            <a:pPr marL="880110" lvl="1" indent="-514350">
              <a:buFont typeface="+mj-lt"/>
              <a:buAutoNum type="arabicPeriod"/>
            </a:pPr>
            <a:r>
              <a:rPr lang="fr-FR" dirty="0" smtClean="0"/>
              <a:t>Le respect des dispositions financières d’ordre législatif et réglementaire</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fontScale="92500" lnSpcReduction="10000"/>
          </a:bodyPr>
          <a:lstStyle/>
          <a:p>
            <a:r>
              <a:rPr lang="fr-FR" dirty="0" smtClean="0"/>
              <a:t>Le contrôleur général et les contrôleurs disposent d’un délai de 5jours pour accorder leurs visas, les refuser ou faire connaitre des observations</a:t>
            </a:r>
          </a:p>
          <a:p>
            <a:endParaRPr lang="fr-FR" dirty="0" smtClean="0"/>
          </a:p>
          <a:p>
            <a:r>
              <a:rPr lang="fr-FR" dirty="0" smtClean="0"/>
              <a:t>Irrégularité        refus de visa avec justifications</a:t>
            </a:r>
          </a:p>
          <a:p>
            <a:endParaRPr lang="fr-FR" dirty="0" smtClean="0"/>
          </a:p>
          <a:p>
            <a:pPr lvl="4"/>
            <a:r>
              <a:rPr lang="fr-FR" dirty="0" smtClean="0"/>
              <a:t>Ordonnateur ou sous-ordonnateurs maintient sa proposition d’engagement de la dépense</a:t>
            </a:r>
          </a:p>
          <a:p>
            <a:pPr lvl="4"/>
            <a:endParaRPr lang="fr-FR" dirty="0" smtClean="0"/>
          </a:p>
          <a:p>
            <a:pPr lvl="4"/>
            <a:r>
              <a:rPr lang="fr-FR" dirty="0" smtClean="0"/>
              <a:t>Le ministre concerné saisit le contrôleur général pour infirmer ou confirmer le refus de visa</a:t>
            </a:r>
          </a:p>
          <a:p>
            <a:pPr lvl="4"/>
            <a:r>
              <a:rPr lang="fr-FR" dirty="0" smtClean="0"/>
              <a:t>Si le refus est confirmé: le ministre concerné sollicite l’intervention du chef du gouvernement qui peut passer outre la décision de refus sauf si celui-ci est motivé par l’indisponibilité des crédits ou de postes budgétaires ou le non respect de la loi</a:t>
            </a:r>
            <a:endParaRPr lang="fr-FR" dirty="0"/>
          </a:p>
        </p:txBody>
      </p:sp>
      <p:sp>
        <p:nvSpPr>
          <p:cNvPr id="4" name="Flèche vers le bas 3"/>
          <p:cNvSpPr/>
          <p:nvPr/>
        </p:nvSpPr>
        <p:spPr>
          <a:xfrm>
            <a:off x="4355976" y="1988840"/>
            <a:ext cx="57606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2411760" y="2348880"/>
            <a:ext cx="432048"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e bas 5"/>
          <p:cNvSpPr/>
          <p:nvPr/>
        </p:nvSpPr>
        <p:spPr>
          <a:xfrm>
            <a:off x="4572000" y="2780928"/>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4572000" y="3717032"/>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a:bodyPr>
          <a:lstStyle/>
          <a:p>
            <a:endParaRPr lang="fr-FR" dirty="0" smtClean="0"/>
          </a:p>
          <a:p>
            <a:r>
              <a:rPr lang="fr-FR" dirty="0" smtClean="0"/>
              <a:t>Le refus de visa, soulève un certain nombre de problèmes et ne saurait intervenir que dans les cas suivants:</a:t>
            </a:r>
          </a:p>
          <a:p>
            <a:pPr lvl="1"/>
            <a:r>
              <a:rPr lang="fr-FR" dirty="0" smtClean="0"/>
              <a:t>-imputation irrégulière de la dépense;</a:t>
            </a:r>
          </a:p>
          <a:p>
            <a:pPr lvl="1"/>
            <a:r>
              <a:rPr lang="fr-FR" dirty="0" smtClean="0"/>
              <a:t>-absence ou insuffisance du crédit disponible;</a:t>
            </a:r>
          </a:p>
          <a:p>
            <a:pPr lvl="1"/>
            <a:r>
              <a:rPr lang="fr-FR" dirty="0" smtClean="0"/>
              <a:t>-inexactitude flagrante de l'évaluation de la dépense;</a:t>
            </a:r>
          </a:p>
          <a:p>
            <a:pPr lvl="1"/>
            <a:r>
              <a:rPr lang="fr-FR" dirty="0" smtClean="0"/>
              <a:t>-violation des dispositions d'ordre financier résultant des lois et textes réglementaires; d'exemple le cas où le taux d'une subvention dépasse le maximum fixé en valeur absolue ou en pourcentage; -non application ou violation des textes concernant le statut de la fonction publique.</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TotalTime>
  <Words>1885</Words>
  <Application>Microsoft Office PowerPoint</Application>
  <PresentationFormat>Affichage à l'écran (4:3)</PresentationFormat>
  <Paragraphs>141</Paragraphs>
  <Slides>30</Slides>
  <Notes>0</Notes>
  <HiddenSlides>0</HiddenSlides>
  <MMClips>0</MMClips>
  <ScaleCrop>false</ScaleCrop>
  <HeadingPairs>
    <vt:vector size="4" baseType="variant">
      <vt:variant>
        <vt:lpstr>Thème</vt:lpstr>
      </vt:variant>
      <vt:variant>
        <vt:i4>1</vt:i4>
      </vt:variant>
      <vt:variant>
        <vt:lpstr>Titres des diapositives</vt:lpstr>
      </vt:variant>
      <vt:variant>
        <vt:i4>30</vt:i4>
      </vt:variant>
    </vt:vector>
  </HeadingPairs>
  <TitlesOfParts>
    <vt:vector size="31" baseType="lpstr">
      <vt:lpstr>Débit</vt:lpstr>
      <vt:lpstr>Cous finances publiques 4 Pr ABOULHOUDA Wiam Pr KETTANI Brahim semestre 4 E2,E3,E7,E8 </vt:lpstr>
      <vt:lpstr>Le contrôle des opérations budgétaires</vt:lpstr>
      <vt:lpstr>Diapositive 3</vt:lpstr>
      <vt:lpstr>Trois types de contrôle</vt:lpstr>
      <vt:lpstr>Le contrôle administratif</vt:lpstr>
      <vt:lpstr>1- Le contrôle des engagements des dépenses( CED)</vt:lpstr>
      <vt:lpstr>Diapositive 7</vt:lpstr>
      <vt:lpstr>Diapositive 8</vt:lpstr>
      <vt:lpstr>Diapositive 9</vt:lpstr>
      <vt:lpstr>2- le contrôle financiers des EEP</vt:lpstr>
      <vt:lpstr>Les organes de contrôle</vt:lpstr>
      <vt:lpstr>3- le contrôle exercé par les comptables</vt:lpstr>
      <vt:lpstr>Diapositive 13</vt:lpstr>
      <vt:lpstr>Diapositive 14</vt:lpstr>
      <vt:lpstr>Diapositive 15</vt:lpstr>
      <vt:lpstr>Diapositive 16</vt:lpstr>
      <vt:lpstr>4- L’IGF</vt:lpstr>
      <vt:lpstr>5- le contrôle hiérarchique</vt:lpstr>
      <vt:lpstr>Le contrôle juridictionnel ou le contrôle supérieur: la cour des comptes</vt:lpstr>
      <vt:lpstr>Diapositive 20</vt:lpstr>
      <vt:lpstr>Diapositive 21</vt:lpstr>
      <vt:lpstr>Diapositive 22</vt:lpstr>
      <vt:lpstr>Le contrôle parlementaire</vt:lpstr>
      <vt:lpstr>Diapositive 24</vt:lpstr>
      <vt:lpstr>Diapositive 25</vt:lpstr>
      <vt:lpstr>Diapositive 26</vt:lpstr>
      <vt:lpstr>Diapositive 27</vt:lpstr>
      <vt:lpstr>Diapositive 28</vt:lpstr>
      <vt:lpstr>Diapositive 29</vt:lpstr>
      <vt:lpstr>Diapositive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contrôle des opérations budgétaires</dc:title>
  <dc:creator>mohamed</dc:creator>
  <cp:lastModifiedBy>mohamed</cp:lastModifiedBy>
  <cp:revision>19</cp:revision>
  <dcterms:created xsi:type="dcterms:W3CDTF">2020-03-18T18:30:37Z</dcterms:created>
  <dcterms:modified xsi:type="dcterms:W3CDTF">2020-03-24T20:00:21Z</dcterms:modified>
</cp:coreProperties>
</file>